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81" r:id="rId8"/>
    <p:sldId id="282" r:id="rId9"/>
    <p:sldId id="283"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023C"/>
    <a:srgbClr val="F203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58"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1486-2EBC-D3FD-3231-4F88F00116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E4E5D04-5A83-6641-FE2F-70E80F406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8A6AA1-F00F-A463-67A3-4C14A13E9ADD}"/>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5" name="Footer Placeholder 4">
            <a:extLst>
              <a:ext uri="{FF2B5EF4-FFF2-40B4-BE49-F238E27FC236}">
                <a16:creationId xmlns:a16="http://schemas.microsoft.com/office/drawing/2014/main" id="{8BF7AC3F-2EE2-15AA-7EA9-AD23F645C6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DB14C0-5251-C324-C4C5-C8A59D0FE9F3}"/>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286535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7ACA-F205-C9FB-78E6-140CE09D0F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27848D-C04B-4439-AB17-836E72B540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87D2D7-FCAB-7BB0-A9A6-6C5AD8029BCA}"/>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5" name="Footer Placeholder 4">
            <a:extLst>
              <a:ext uri="{FF2B5EF4-FFF2-40B4-BE49-F238E27FC236}">
                <a16:creationId xmlns:a16="http://schemas.microsoft.com/office/drawing/2014/main" id="{84597E20-03D5-AE16-3ABE-54FF4AAF46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0645B1-B28C-E3EC-4D7D-A6783526D56C}"/>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526052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C6F5D3-5B63-F2FD-FAA6-A4DFDD5D44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926B6E-70C1-8C8F-16DD-290A19D55D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70E639-DF29-FCA7-7800-7CFD4827FFED}"/>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5" name="Footer Placeholder 4">
            <a:extLst>
              <a:ext uri="{FF2B5EF4-FFF2-40B4-BE49-F238E27FC236}">
                <a16:creationId xmlns:a16="http://schemas.microsoft.com/office/drawing/2014/main" id="{18753D77-655E-51F2-AF3E-D190655DC9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1EDB64-CFF7-428F-3D4C-63F46CF4BEF8}"/>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1098696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8A24-7198-E97F-B992-39654BA78C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793C1C-65C5-616C-E7BB-EF41B9160D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476164-F65B-C2D2-6F77-9A0BE282B087}"/>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5" name="Footer Placeholder 4">
            <a:extLst>
              <a:ext uri="{FF2B5EF4-FFF2-40B4-BE49-F238E27FC236}">
                <a16:creationId xmlns:a16="http://schemas.microsoft.com/office/drawing/2014/main" id="{7D7A1221-6251-A150-22CC-37DE475BCB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F3B1F2-01E2-C88D-4A8A-200B3D41C97F}"/>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2001063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995D-C659-32C0-07CC-59B8E7C79E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D9B2D0-66D5-89DC-5E7A-A4A12A4A4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E651B2-8251-BE72-1BF1-A98013C598C7}"/>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5" name="Footer Placeholder 4">
            <a:extLst>
              <a:ext uri="{FF2B5EF4-FFF2-40B4-BE49-F238E27FC236}">
                <a16:creationId xmlns:a16="http://schemas.microsoft.com/office/drawing/2014/main" id="{AEEE20C3-1DD4-F38C-5494-E5A595E21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9D6435-96C1-9CBA-BE44-7646952D0843}"/>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331483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45E9-12F2-F831-366B-FCEEF7E53B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D014A7-5F0D-90D0-8EFB-E735AC2E1B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570219-93FD-C82D-1942-DEB0DB33B2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BDA8AA-35FE-4622-1D12-03BAB61566E7}"/>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6" name="Footer Placeholder 5">
            <a:extLst>
              <a:ext uri="{FF2B5EF4-FFF2-40B4-BE49-F238E27FC236}">
                <a16:creationId xmlns:a16="http://schemas.microsoft.com/office/drawing/2014/main" id="{D81BF3E1-D38D-27EB-D7AF-44FE11C367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F60396-66DD-E73F-99DE-94FA303608B1}"/>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3307294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B0FB-C2B1-BB5D-0AC5-78DE8C30167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0726BC-0882-ED50-BF38-456ADF89DA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C1388C-56F7-32F4-8840-948BCF41A2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E6F1C5-C82C-F3F3-6387-62D90828E9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E8A298-9E6A-1C52-5E85-A469BC4A8D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B96392-760A-9A18-C26F-AAE6C40A25BE}"/>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8" name="Footer Placeholder 7">
            <a:extLst>
              <a:ext uri="{FF2B5EF4-FFF2-40B4-BE49-F238E27FC236}">
                <a16:creationId xmlns:a16="http://schemas.microsoft.com/office/drawing/2014/main" id="{ADE34BA7-4485-30DF-F307-9FB3E8C283D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B590613-D1A1-78F9-380D-03887B8DB498}"/>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64905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6AAB-A906-2DBE-A6F9-2BD2D55650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0497D8-9209-FFC2-311C-658263B4B9A1}"/>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4" name="Footer Placeholder 3">
            <a:extLst>
              <a:ext uri="{FF2B5EF4-FFF2-40B4-BE49-F238E27FC236}">
                <a16:creationId xmlns:a16="http://schemas.microsoft.com/office/drawing/2014/main" id="{182D8F28-A555-25F1-8267-942665D7F92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0FC349-F541-B6D8-FF11-F12689C6A9A3}"/>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320637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BCDED-FA1F-5295-8E2E-7910AB03D610}"/>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3" name="Footer Placeholder 2">
            <a:extLst>
              <a:ext uri="{FF2B5EF4-FFF2-40B4-BE49-F238E27FC236}">
                <a16:creationId xmlns:a16="http://schemas.microsoft.com/office/drawing/2014/main" id="{47241C45-92F2-7424-388B-FC16CAF0AC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A1DED3-7F41-C2E9-DE54-A8FB069AAD54}"/>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3446068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AAE-C5D6-898B-BB8A-E99413E60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5BBE41-E185-859F-6A67-A085AC9661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3428D72-32E3-D859-93BE-354DE69D1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73D947-0A04-D199-248F-E0F9573CA4D4}"/>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6" name="Footer Placeholder 5">
            <a:extLst>
              <a:ext uri="{FF2B5EF4-FFF2-40B4-BE49-F238E27FC236}">
                <a16:creationId xmlns:a16="http://schemas.microsoft.com/office/drawing/2014/main" id="{4C4A5540-2DD2-613F-4D83-6814454C23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311C3E-C124-7707-E15E-9AD8C1290CA5}"/>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77188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A330-9284-6AC1-1307-94F6ADFEC9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62A0479-8F64-D87E-CE4F-A4C0B07D5D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B8C607-0C6F-98A9-EC25-0A92EA24F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FFF0FD-7754-726E-3F32-A9EC53DD0211}"/>
              </a:ext>
            </a:extLst>
          </p:cNvPr>
          <p:cNvSpPr>
            <a:spLocks noGrp="1"/>
          </p:cNvSpPr>
          <p:nvPr>
            <p:ph type="dt" sz="half" idx="10"/>
          </p:nvPr>
        </p:nvSpPr>
        <p:spPr/>
        <p:txBody>
          <a:bodyPr/>
          <a:lstStyle/>
          <a:p>
            <a:fld id="{53EDBDB0-DF2D-4A76-8B28-BEE126957F40}" type="datetimeFigureOut">
              <a:rPr lang="en-IN" smtClean="0"/>
              <a:t>26-10-2025</a:t>
            </a:fld>
            <a:endParaRPr lang="en-IN"/>
          </a:p>
        </p:txBody>
      </p:sp>
      <p:sp>
        <p:nvSpPr>
          <p:cNvPr id="6" name="Footer Placeholder 5">
            <a:extLst>
              <a:ext uri="{FF2B5EF4-FFF2-40B4-BE49-F238E27FC236}">
                <a16:creationId xmlns:a16="http://schemas.microsoft.com/office/drawing/2014/main" id="{F02AA23B-B000-1C67-9A77-48C2ACC85D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133186-5C89-087A-32C0-966DE42C8120}"/>
              </a:ext>
            </a:extLst>
          </p:cNvPr>
          <p:cNvSpPr>
            <a:spLocks noGrp="1"/>
          </p:cNvSpPr>
          <p:nvPr>
            <p:ph type="sldNum" sz="quarter" idx="12"/>
          </p:nvPr>
        </p:nvSpPr>
        <p:spPr/>
        <p:txBody>
          <a:bodyPr/>
          <a:lstStyle/>
          <a:p>
            <a:fld id="{A687AA7A-8FE4-4155-B9A7-BA0C18160157}" type="slidenum">
              <a:rPr lang="en-IN" smtClean="0"/>
              <a:t>‹#›</a:t>
            </a:fld>
            <a:endParaRPr lang="en-IN"/>
          </a:p>
        </p:txBody>
      </p:sp>
    </p:spTree>
    <p:extLst>
      <p:ext uri="{BB962C8B-B14F-4D97-AF65-F5344CB8AC3E}">
        <p14:creationId xmlns:p14="http://schemas.microsoft.com/office/powerpoint/2010/main" val="2330962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247C47-AAA3-E153-1A71-FA80B857E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3E2613-01F1-3645-F92A-AD96729736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4EB927-E5A6-1E7B-7221-78A89D37E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EDBDB0-DF2D-4A76-8B28-BEE126957F40}" type="datetimeFigureOut">
              <a:rPr lang="en-IN" smtClean="0"/>
              <a:t>26-10-2025</a:t>
            </a:fld>
            <a:endParaRPr lang="en-IN"/>
          </a:p>
        </p:txBody>
      </p:sp>
      <p:sp>
        <p:nvSpPr>
          <p:cNvPr id="5" name="Footer Placeholder 4">
            <a:extLst>
              <a:ext uri="{FF2B5EF4-FFF2-40B4-BE49-F238E27FC236}">
                <a16:creationId xmlns:a16="http://schemas.microsoft.com/office/drawing/2014/main" id="{A6094A6C-DC4B-F354-7A68-DC01D4F0F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17A5FE-490D-B3A1-929C-00D453C522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7AA7A-8FE4-4155-B9A7-BA0C18160157}" type="slidenum">
              <a:rPr lang="en-IN" smtClean="0"/>
              <a:t>‹#›</a:t>
            </a:fld>
            <a:endParaRPr lang="en-IN"/>
          </a:p>
        </p:txBody>
      </p:sp>
    </p:spTree>
    <p:extLst>
      <p:ext uri="{BB962C8B-B14F-4D97-AF65-F5344CB8AC3E}">
        <p14:creationId xmlns:p14="http://schemas.microsoft.com/office/powerpoint/2010/main" val="2325978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11.png"/><Relationship Id="rId21" Type="http://schemas.openxmlformats.org/officeDocument/2006/relationships/slide" Target="slide7.xml"/><Relationship Id="rId34" Type="http://schemas.openxmlformats.org/officeDocument/2006/relationships/image" Target="../media/image130.png"/><Relationship Id="rId42" Type="http://schemas.openxmlformats.org/officeDocument/2006/relationships/slide" Target="slide14.xml"/><Relationship Id="rId47" Type="http://schemas.openxmlformats.org/officeDocument/2006/relationships/image" Target="../media/image18.png"/><Relationship Id="rId50" Type="http://schemas.openxmlformats.org/officeDocument/2006/relationships/image" Target="../media/image19.png"/><Relationship Id="rId55" Type="http://schemas.openxmlformats.org/officeDocument/2006/relationships/image" Target="../media/image200.png"/><Relationship Id="rId63" Type="http://schemas.openxmlformats.org/officeDocument/2006/relationships/slide" Target="slide21.xml"/><Relationship Id="rId7"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77.png"/><Relationship Id="rId29" Type="http://schemas.openxmlformats.org/officeDocument/2006/relationships/image" Target="../media/image12.png"/><Relationship Id="rId11" Type="http://schemas.openxmlformats.org/officeDocument/2006/relationships/image" Target="../media/image6.png"/><Relationship Id="rId24" Type="http://schemas.openxmlformats.org/officeDocument/2006/relationships/slide" Target="slide8.xml"/><Relationship Id="rId32" Type="http://schemas.openxmlformats.org/officeDocument/2006/relationships/image" Target="../media/image13.png"/><Relationship Id="rId37" Type="http://schemas.openxmlformats.org/officeDocument/2006/relationships/image" Target="../media/image140.png"/><Relationship Id="rId40" Type="http://schemas.openxmlformats.org/officeDocument/2006/relationships/image" Target="../media/image150.png"/><Relationship Id="rId45" Type="http://schemas.openxmlformats.org/officeDocument/2006/relationships/slide" Target="slide15.xml"/><Relationship Id="rId53" Type="http://schemas.openxmlformats.org/officeDocument/2006/relationships/image" Target="../media/image20.png"/><Relationship Id="rId58" Type="http://schemas.openxmlformats.org/officeDocument/2006/relationships/image" Target="../media/image210.png"/><Relationship Id="rId66" Type="http://schemas.openxmlformats.org/officeDocument/2006/relationships/slide" Target="slide22.xml"/><Relationship Id="rId5" Type="http://schemas.openxmlformats.org/officeDocument/2006/relationships/image" Target="../media/image4.png"/><Relationship Id="rId61" Type="http://schemas.openxmlformats.org/officeDocument/2006/relationships/image" Target="../media/image220.png"/><Relationship Id="rId19" Type="http://schemas.openxmlformats.org/officeDocument/2006/relationships/image" Target="../media/image81.png"/><Relationship Id="rId14" Type="http://schemas.openxmlformats.org/officeDocument/2006/relationships/image" Target="../media/image7.png"/><Relationship Id="rId22" Type="http://schemas.openxmlformats.org/officeDocument/2006/relationships/image" Target="../media/image91.png"/><Relationship Id="rId27" Type="http://schemas.openxmlformats.org/officeDocument/2006/relationships/slide" Target="slide9.xml"/><Relationship Id="rId30" Type="http://schemas.openxmlformats.org/officeDocument/2006/relationships/slide" Target="slide10.xml"/><Relationship Id="rId35" Type="http://schemas.openxmlformats.org/officeDocument/2006/relationships/image" Target="../media/image14.png"/><Relationship Id="rId43" Type="http://schemas.openxmlformats.org/officeDocument/2006/relationships/image" Target="../media/image160.png"/><Relationship Id="rId48" Type="http://schemas.openxmlformats.org/officeDocument/2006/relationships/slide" Target="slide16.xml"/><Relationship Id="rId56" Type="http://schemas.openxmlformats.org/officeDocument/2006/relationships/image" Target="../media/image21.png"/><Relationship Id="rId64" Type="http://schemas.openxmlformats.org/officeDocument/2006/relationships/image" Target="../media/image230.png"/><Relationship Id="rId8" Type="http://schemas.openxmlformats.org/officeDocument/2006/relationships/image" Target="../media/image5.png"/><Relationship Id="rId51" Type="http://schemas.openxmlformats.org/officeDocument/2006/relationships/slide" Target="slide17.xml"/><Relationship Id="rId3" Type="http://schemas.openxmlformats.org/officeDocument/2006/relationships/image" Target="../media/image2.png"/><Relationship Id="rId12" Type="http://schemas.openxmlformats.org/officeDocument/2006/relationships/slide" Target="slide4.xml"/><Relationship Id="rId17" Type="http://schemas.openxmlformats.org/officeDocument/2006/relationships/image" Target="../media/image8.png"/><Relationship Id="rId25" Type="http://schemas.openxmlformats.org/officeDocument/2006/relationships/image" Target="../media/image100.png"/><Relationship Id="rId33" Type="http://schemas.openxmlformats.org/officeDocument/2006/relationships/slide" Target="slide11.xml"/><Relationship Id="rId38" Type="http://schemas.openxmlformats.org/officeDocument/2006/relationships/image" Target="../media/image15.png"/><Relationship Id="rId46" Type="http://schemas.openxmlformats.org/officeDocument/2006/relationships/image" Target="../media/image170.png"/><Relationship Id="rId59" Type="http://schemas.openxmlformats.org/officeDocument/2006/relationships/image" Target="../media/image22.png"/><Relationship Id="rId67" Type="http://schemas.openxmlformats.org/officeDocument/2006/relationships/image" Target="../media/image240.png"/><Relationship Id="rId20" Type="http://schemas.openxmlformats.org/officeDocument/2006/relationships/image" Target="../media/image9.png"/><Relationship Id="rId41" Type="http://schemas.openxmlformats.org/officeDocument/2006/relationships/image" Target="../media/image16.png"/><Relationship Id="rId54" Type="http://schemas.openxmlformats.org/officeDocument/2006/relationships/slide" Target="slide18.xml"/><Relationship Id="rId6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slide" Target="slide2.xml"/><Relationship Id="rId15" Type="http://schemas.openxmlformats.org/officeDocument/2006/relationships/slide" Target="slide5.xml"/><Relationship Id="rId23" Type="http://schemas.openxmlformats.org/officeDocument/2006/relationships/image" Target="../media/image10.png"/><Relationship Id="rId28" Type="http://schemas.openxmlformats.org/officeDocument/2006/relationships/image" Target="../media/image110.png"/><Relationship Id="rId36" Type="http://schemas.openxmlformats.org/officeDocument/2006/relationships/slide" Target="slide12.xml"/><Relationship Id="rId49" Type="http://schemas.openxmlformats.org/officeDocument/2006/relationships/image" Target="../media/image180.png"/><Relationship Id="rId57" Type="http://schemas.openxmlformats.org/officeDocument/2006/relationships/slide" Target="slide19.xml"/><Relationship Id="rId10" Type="http://schemas.openxmlformats.org/officeDocument/2006/relationships/image" Target="../media/image56.png"/><Relationship Id="rId31" Type="http://schemas.openxmlformats.org/officeDocument/2006/relationships/image" Target="../media/image120.png"/><Relationship Id="rId44" Type="http://schemas.openxmlformats.org/officeDocument/2006/relationships/image" Target="../media/image17.png"/><Relationship Id="rId52" Type="http://schemas.openxmlformats.org/officeDocument/2006/relationships/image" Target="../media/image190.png"/><Relationship Id="rId60" Type="http://schemas.openxmlformats.org/officeDocument/2006/relationships/slide" Target="slide20.xml"/><Relationship Id="rId65"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slide" Target="slide3.xml"/><Relationship Id="rId13" Type="http://schemas.openxmlformats.org/officeDocument/2006/relationships/image" Target="../media/image60.png"/><Relationship Id="rId18" Type="http://schemas.openxmlformats.org/officeDocument/2006/relationships/slide" Target="slide6.xml"/><Relationship Id="rId39" Type="http://schemas.openxmlformats.org/officeDocument/2006/relationships/slide" Target="slide13.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png"/><Relationship Id="rId7" Type="http://schemas.openxmlformats.org/officeDocument/2006/relationships/image" Target="../media/image66.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8.sv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9.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3" Type="http://schemas.openxmlformats.org/officeDocument/2006/relationships/image" Target="../media/image2.png"/><Relationship Id="rId7" Type="http://schemas.openxmlformats.org/officeDocument/2006/relationships/image" Target="../media/image83.svg"/><Relationship Id="rId12" Type="http://schemas.openxmlformats.org/officeDocument/2006/relationships/image" Target="../media/image88.png"/><Relationship Id="rId2" Type="http://schemas.openxmlformats.org/officeDocument/2006/relationships/image" Target="../media/image1.jpeg"/><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5" Type="http://schemas.openxmlformats.org/officeDocument/2006/relationships/image" Target="../media/image9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png"/><Relationship Id="rId9" Type="http://schemas.openxmlformats.org/officeDocument/2006/relationships/image" Target="../media/image9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2.png"/><Relationship Id="rId7" Type="http://schemas.openxmlformats.org/officeDocument/2006/relationships/image" Target="../media/image104.svg"/><Relationship Id="rId12" Type="http://schemas.openxmlformats.org/officeDocument/2006/relationships/image" Target="../media/image10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5" Type="http://schemas.openxmlformats.org/officeDocument/2006/relationships/image" Target="../media/image11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 Id="rId14" Type="http://schemas.openxmlformats.org/officeDocument/2006/relationships/image" Target="../media/image111.png"/></Relationships>
</file>

<file path=ppt/slides/_rels/slide1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2.png"/><Relationship Id="rId7" Type="http://schemas.openxmlformats.org/officeDocument/2006/relationships/image" Target="../media/image116.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 Id="rId9" Type="http://schemas.openxmlformats.org/officeDocument/2006/relationships/image" Target="../media/image118.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svg"/><Relationship Id="rId3" Type="http://schemas.openxmlformats.org/officeDocument/2006/relationships/image" Target="../media/image2.png"/><Relationship Id="rId7" Type="http://schemas.openxmlformats.org/officeDocument/2006/relationships/image" Target="../media/image36.svg"/><Relationship Id="rId12"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24.svg"/><Relationship Id="rId5" Type="http://schemas.openxmlformats.org/officeDocument/2006/relationships/image" Target="../media/image120.svg"/><Relationship Id="rId15" Type="http://schemas.openxmlformats.org/officeDocument/2006/relationships/image" Target="../media/image128.sv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svg"/><Relationship Id="rId14" Type="http://schemas.openxmlformats.org/officeDocument/2006/relationships/image" Target="../media/image1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2.png"/><Relationship Id="rId7"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0.jpg"/><Relationship Id="rId5" Type="http://schemas.openxmlformats.org/officeDocument/2006/relationships/image" Target="../media/image75.png"/><Relationship Id="rId4" Type="http://schemas.openxmlformats.org/officeDocument/2006/relationships/image" Target="../media/image129.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4.svg"/><Relationship Id="rId4" Type="http://schemas.openxmlformats.org/officeDocument/2006/relationships/image" Target="../media/image13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2.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6199-72B9-8381-AB60-CF1776926448}"/>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0F47668B-65E1-9829-86BD-B41D994E4493}"/>
              </a:ext>
            </a:extLst>
          </p:cNvPr>
          <p:cNvSpPr>
            <a:spLocks noGrp="1"/>
          </p:cNvSpPr>
          <p:nvPr>
            <p:ph type="subTitle" idx="1"/>
          </p:nvPr>
        </p:nvSpPr>
        <p:spPr/>
        <p:txBody>
          <a:bodyPr/>
          <a:lstStyle/>
          <a:p>
            <a:endParaRPr lang="en-IN" dirty="0"/>
          </a:p>
        </p:txBody>
      </p:sp>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51140" y="-20256"/>
            <a:ext cx="12243139" cy="6878256"/>
          </a:xfrm>
          <a:prstGeom prst="rect">
            <a:avLst/>
          </a:prstGeom>
          <a:solidFill>
            <a:schemeClr val="tx1">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Content Placeholder 5">
            <a:extLst>
              <a:ext uri="{FF2B5EF4-FFF2-40B4-BE49-F238E27FC236}">
                <a16:creationId xmlns:a16="http://schemas.microsoft.com/office/drawing/2014/main" id="{48FBA38D-93B0-4773-9458-0E9FCCD9F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4162" y="5173488"/>
            <a:ext cx="1258351" cy="1230819"/>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54D775ED-EA6C-F00B-B8F2-02477927E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39" y="645196"/>
            <a:ext cx="6207501" cy="5144650"/>
          </a:xfrm>
          <a:prstGeom prst="rect">
            <a:avLst/>
          </a:prstGeom>
        </p:spPr>
      </p:pic>
      <p:sp>
        <p:nvSpPr>
          <p:cNvPr id="10" name="Text 0">
            <a:extLst>
              <a:ext uri="{FF2B5EF4-FFF2-40B4-BE49-F238E27FC236}">
                <a16:creationId xmlns:a16="http://schemas.microsoft.com/office/drawing/2014/main" id="{488F20A7-7FC9-E3F6-F585-C68704B5E72A}"/>
              </a:ext>
            </a:extLst>
          </p:cNvPr>
          <p:cNvSpPr/>
          <p:nvPr/>
        </p:nvSpPr>
        <p:spPr>
          <a:xfrm>
            <a:off x="5920248" y="1068153"/>
            <a:ext cx="6507865" cy="2126337"/>
          </a:xfrm>
          <a:prstGeom prst="rect">
            <a:avLst/>
          </a:prstGeom>
          <a:noFill/>
          <a:ln/>
        </p:spPr>
        <p:txBody>
          <a:bodyPr wrap="square" lIns="0" tIns="0" rIns="0" bIns="0" rtlCol="0" anchor="t"/>
          <a:lstStyle/>
          <a:p>
            <a:pPr marL="0" indent="0" algn="ctr">
              <a:lnSpc>
                <a:spcPts val="5550"/>
              </a:lnSpc>
              <a:buNone/>
            </a:pPr>
            <a:r>
              <a:rPr lang="en-US" sz="4450" dirty="0">
                <a:solidFill>
                  <a:srgbClr val="F2F0F4"/>
                </a:solidFill>
                <a:latin typeface="Montserrat" pitchFamily="34" charset="0"/>
                <a:ea typeface="Montserrat" pitchFamily="34" charset="-122"/>
                <a:cs typeface="Montserrat" pitchFamily="34" charset="-120"/>
              </a:rPr>
              <a:t>AI-Driven Public Health Chatbot for Disease Awareness</a:t>
            </a:r>
            <a:endParaRPr lang="en-US" sz="4450" dirty="0"/>
          </a:p>
        </p:txBody>
      </p:sp>
      <p:sp>
        <p:nvSpPr>
          <p:cNvPr id="11" name="Text 1">
            <a:extLst>
              <a:ext uri="{FF2B5EF4-FFF2-40B4-BE49-F238E27FC236}">
                <a16:creationId xmlns:a16="http://schemas.microsoft.com/office/drawing/2014/main" id="{C71C3613-94A1-C15D-AB48-489EC9EB210F}"/>
              </a:ext>
            </a:extLst>
          </p:cNvPr>
          <p:cNvSpPr/>
          <p:nvPr/>
        </p:nvSpPr>
        <p:spPr>
          <a:xfrm>
            <a:off x="6546726" y="3331277"/>
            <a:ext cx="5254907" cy="1812909"/>
          </a:xfrm>
          <a:prstGeom prst="rect">
            <a:avLst/>
          </a:prstGeom>
          <a:noFill/>
          <a:ln/>
        </p:spPr>
        <p:txBody>
          <a:bodyPr wrap="none" lIns="0" tIns="0" rIns="0" bIns="0" rtlCol="0" anchor="t"/>
          <a:lstStyle/>
          <a:p>
            <a:pPr marL="0" indent="0" algn="l">
              <a:lnSpc>
                <a:spcPts val="3000"/>
              </a:lnSpc>
              <a:buNone/>
            </a:pPr>
            <a:r>
              <a:rPr lang="en-US" sz="1600" dirty="0">
                <a:solidFill>
                  <a:srgbClr val="E5E0DF"/>
                </a:solidFill>
                <a:latin typeface="Overpass" pitchFamily="34" charset="0"/>
                <a:ea typeface="Overpass" pitchFamily="34" charset="-122"/>
                <a:cs typeface="Overpass" pitchFamily="34" charset="-120"/>
              </a:rPr>
              <a:t>Bridging the Healthcare Gap in Rural &amp; Semi-Urban India</a:t>
            </a:r>
            <a:endParaRPr lang="en-US" sz="1600" dirty="0"/>
          </a:p>
        </p:txBody>
      </p:sp>
      <p:sp>
        <p:nvSpPr>
          <p:cNvPr id="12" name="Text 2">
            <a:extLst>
              <a:ext uri="{FF2B5EF4-FFF2-40B4-BE49-F238E27FC236}">
                <a16:creationId xmlns:a16="http://schemas.microsoft.com/office/drawing/2014/main" id="{8E72B501-2D02-B144-923A-4F9B8ECAA038}"/>
              </a:ext>
            </a:extLst>
          </p:cNvPr>
          <p:cNvSpPr/>
          <p:nvPr/>
        </p:nvSpPr>
        <p:spPr>
          <a:xfrm>
            <a:off x="5645275" y="4336771"/>
            <a:ext cx="7468553" cy="383024"/>
          </a:xfrm>
          <a:prstGeom prst="rect">
            <a:avLst/>
          </a:prstGeom>
          <a:noFill/>
          <a:ln/>
        </p:spPr>
        <p:txBody>
          <a:bodyPr wrap="none" lIns="0" tIns="0" rIns="0" bIns="0" rtlCol="0" anchor="t"/>
          <a:lstStyle/>
          <a:p>
            <a:pPr marL="0" indent="0" algn="ctr">
              <a:lnSpc>
                <a:spcPts val="3000"/>
              </a:lnSpc>
              <a:buNone/>
            </a:pPr>
            <a:r>
              <a:rPr lang="en-US" sz="1850" dirty="0">
                <a:solidFill>
                  <a:srgbClr val="E5E0DF"/>
                </a:solidFill>
                <a:latin typeface="Overpass" pitchFamily="34" charset="0"/>
                <a:ea typeface="Overpass" pitchFamily="34" charset="-122"/>
                <a:cs typeface="Overpass" pitchFamily="34" charset="-120"/>
              </a:rPr>
              <a:t>Team: </a:t>
            </a:r>
          </a:p>
          <a:p>
            <a:pPr marL="0" indent="0" algn="ctr">
              <a:lnSpc>
                <a:spcPts val="3000"/>
              </a:lnSpc>
              <a:buNone/>
            </a:pPr>
            <a:r>
              <a:rPr lang="en-US" sz="1850" dirty="0">
                <a:solidFill>
                  <a:srgbClr val="E5E0DF"/>
                </a:solidFill>
                <a:latin typeface="Overpass" pitchFamily="34" charset="0"/>
                <a:ea typeface="Overpass" pitchFamily="34" charset="-122"/>
                <a:cs typeface="Overpass" pitchFamily="34" charset="-120"/>
              </a:rPr>
              <a:t>Matrix Mavericks</a:t>
            </a:r>
            <a:endParaRPr lang="en-US" sz="1850" dirty="0"/>
          </a:p>
        </p:txBody>
      </p:sp>
      <p:pic>
        <p:nvPicPr>
          <p:cNvPr id="13" name="Content Placeholder 5">
            <a:extLst>
              <a:ext uri="{FF2B5EF4-FFF2-40B4-BE49-F238E27FC236}">
                <a16:creationId xmlns:a16="http://schemas.microsoft.com/office/drawing/2014/main" id="{838F86BD-11C0-8892-78EA-F29F79911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785" y="104960"/>
            <a:ext cx="605741" cy="592488"/>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D689B35B-586A-317B-6755-FD7ED1A29B75}"/>
                  </a:ext>
                </a:extLst>
              </p:cNvPr>
              <p:cNvGraphicFramePr>
                <a:graphicFrameLocks noChangeAspect="1"/>
              </p:cNvGraphicFramePr>
              <p:nvPr>
                <p:extLst>
                  <p:ext uri="{D42A27DB-BD31-4B8C-83A1-F6EECF244321}">
                    <p14:modId xmlns:p14="http://schemas.microsoft.com/office/powerpoint/2010/main" val="1120586719"/>
                  </p:ext>
                </p:extLst>
              </p:nvPr>
            </p:nvGraphicFramePr>
            <p:xfrm>
              <a:off x="4036091" y="582998"/>
              <a:ext cx="1977940" cy="1112591"/>
            </p:xfrm>
            <a:graphic>
              <a:graphicData uri="http://schemas.microsoft.com/office/powerpoint/2016/slidezoom">
                <pslz:sldZm>
                  <pslz:sldZmObj sldId="257" cId="3793967468">
                    <pslz:zmPr id="{7BE46D88-2806-46EC-8ADC-7F2ABAC4282F}" returnToParent="0" transitionDur="1000">
                      <p166:blipFill xmlns:p166="http://schemas.microsoft.com/office/powerpoint/2016/6/main">
                        <a:blip r:embed="rId5"/>
                        <a:stretch>
                          <a:fillRect/>
                        </a:stretch>
                      </p166:blipFill>
                      <p166:spPr xmlns:p166="http://schemas.microsoft.com/office/powerpoint/2016/6/main">
                        <a:xfrm>
                          <a:off x="0" y="0"/>
                          <a:ext cx="1977940" cy="1112591"/>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D689B35B-586A-317B-6755-FD7ED1A29B75}"/>
                  </a:ext>
                </a:extLst>
              </p:cNvPr>
              <p:cNvPicPr>
                <a:picLocks noGrp="1" noRot="1" noChangeAspect="1" noMove="1" noResize="1" noEditPoints="1" noAdjustHandles="1" noChangeArrowheads="1" noChangeShapeType="1"/>
              </p:cNvPicPr>
              <p:nvPr/>
            </p:nvPicPr>
            <p:blipFill>
              <a:blip r:embed="rId7"/>
              <a:stretch>
                <a:fillRect/>
              </a:stretch>
            </p:blipFill>
            <p:spPr>
              <a:xfrm>
                <a:off x="4036091" y="582998"/>
                <a:ext cx="1977940" cy="111259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FBE48352-30B4-1642-7749-D2264313EF62}"/>
                  </a:ext>
                </a:extLst>
              </p:cNvPr>
              <p:cNvGraphicFramePr>
                <a:graphicFrameLocks noChangeAspect="1"/>
              </p:cNvGraphicFramePr>
              <p:nvPr>
                <p:extLst>
                  <p:ext uri="{D42A27DB-BD31-4B8C-83A1-F6EECF244321}">
                    <p14:modId xmlns:p14="http://schemas.microsoft.com/office/powerpoint/2010/main" val="1516579456"/>
                  </p:ext>
                </p:extLst>
              </p:nvPr>
            </p:nvGraphicFramePr>
            <p:xfrm>
              <a:off x="5156434" y="1757787"/>
              <a:ext cx="939566" cy="528506"/>
            </p:xfrm>
            <a:graphic>
              <a:graphicData uri="http://schemas.microsoft.com/office/powerpoint/2016/slidezoom">
                <pslz:sldZm>
                  <pslz:sldZmObj sldId="258" cId="2073915857">
                    <pslz:zmPr id="{DF202650-C232-4461-BB69-D82E27FF55E3}" returnToParent="0" transitionDur="1000">
                      <p166:blipFill xmlns:p166="http://schemas.microsoft.com/office/powerpoint/2016/6/main">
                        <a:blip r:embed="rId8"/>
                        <a:stretch>
                          <a:fillRect/>
                        </a:stretch>
                      </p166:blipFill>
                      <p166:spPr xmlns:p166="http://schemas.microsoft.com/office/powerpoint/2016/6/main">
                        <a:xfrm>
                          <a:off x="0" y="0"/>
                          <a:ext cx="939566" cy="528506"/>
                        </a:xfrm>
                        <a:prstGeom prst="rect">
                          <a:avLst/>
                        </a:prstGeom>
                        <a:ln w="3175">
                          <a:solidFill>
                            <a:prstClr val="ltGray"/>
                          </a:solidFill>
                        </a:ln>
                      </p166:spPr>
                    </pslz:zmPr>
                  </pslz:sldZmObj>
                </pslz:sldZm>
              </a:graphicData>
            </a:graphic>
          </p:graphicFrame>
        </mc:Choice>
        <mc:Fallback xmlns="">
          <p:pic>
            <p:nvPicPr>
              <p:cNvPr id="14" name="Slide Zoom 13">
                <a:hlinkClick r:id="rId9" action="ppaction://hlinksldjump"/>
                <a:extLst>
                  <a:ext uri="{FF2B5EF4-FFF2-40B4-BE49-F238E27FC236}">
                    <a16:creationId xmlns:a16="http://schemas.microsoft.com/office/drawing/2014/main" id="{FBE48352-30B4-1642-7749-D2264313EF62}"/>
                  </a:ext>
                </a:extLst>
              </p:cNvPr>
              <p:cNvPicPr>
                <a:picLocks noGrp="1" noRot="1" noChangeAspect="1" noMove="1" noResize="1" noEditPoints="1" noAdjustHandles="1" noChangeArrowheads="1" noChangeShapeType="1"/>
              </p:cNvPicPr>
              <p:nvPr/>
            </p:nvPicPr>
            <p:blipFill>
              <a:blip r:embed="rId10"/>
              <a:stretch>
                <a:fillRect/>
              </a:stretch>
            </p:blipFill>
            <p:spPr>
              <a:xfrm>
                <a:off x="5156434" y="1757787"/>
                <a:ext cx="939566" cy="52850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252A7C81-3920-9236-7002-A17F79C44E37}"/>
                  </a:ext>
                </a:extLst>
              </p:cNvPr>
              <p:cNvGraphicFramePr>
                <a:graphicFrameLocks noChangeAspect="1"/>
              </p:cNvGraphicFramePr>
              <p:nvPr>
                <p:extLst>
                  <p:ext uri="{D42A27DB-BD31-4B8C-83A1-F6EECF244321}">
                    <p14:modId xmlns:p14="http://schemas.microsoft.com/office/powerpoint/2010/main" val="3079097544"/>
                  </p:ext>
                </p:extLst>
              </p:nvPr>
            </p:nvGraphicFramePr>
            <p:xfrm>
              <a:off x="4181672" y="1771943"/>
              <a:ext cx="914400" cy="514350"/>
            </p:xfrm>
            <a:graphic>
              <a:graphicData uri="http://schemas.microsoft.com/office/powerpoint/2016/slidezoom">
                <pslz:sldZm>
                  <pslz:sldZmObj sldId="259" cId="1747465832">
                    <pslz:zmPr id="{0E1F5236-4C58-4647-B78D-E996ABB3FEE5}" returnToParent="0" transitionDur="1000">
                      <p166:blipFill xmlns:p166="http://schemas.microsoft.com/office/powerpoint/2016/6/main">
                        <a:blip r:embed="rId11"/>
                        <a:stretch>
                          <a:fillRect/>
                        </a:stretch>
                      </p166:blipFill>
                      <p166:spPr xmlns:p166="http://schemas.microsoft.com/office/powerpoint/2016/6/main">
                        <a:xfrm>
                          <a:off x="0" y="0"/>
                          <a:ext cx="914400" cy="514350"/>
                        </a:xfrm>
                        <a:prstGeom prst="rect">
                          <a:avLst/>
                        </a:prstGeom>
                        <a:ln w="3175">
                          <a:solidFill>
                            <a:prstClr val="ltGray"/>
                          </a:solidFill>
                        </a:ln>
                      </p166:spPr>
                    </pslz:zmPr>
                  </pslz:sldZmObj>
                </pslz:sldZm>
              </a:graphicData>
            </a:graphic>
          </p:graphicFrame>
        </mc:Choice>
        <mc:Fallback xmlns="">
          <p:pic>
            <p:nvPicPr>
              <p:cNvPr id="16" name="Slide Zoom 15">
                <a:hlinkClick r:id="rId12" action="ppaction://hlinksldjump"/>
                <a:extLst>
                  <a:ext uri="{FF2B5EF4-FFF2-40B4-BE49-F238E27FC236}">
                    <a16:creationId xmlns:a16="http://schemas.microsoft.com/office/drawing/2014/main" id="{252A7C81-3920-9236-7002-A17F79C44E37}"/>
                  </a:ext>
                </a:extLst>
              </p:cNvPr>
              <p:cNvPicPr>
                <a:picLocks noGrp="1" noRot="1" noChangeAspect="1" noMove="1" noResize="1" noEditPoints="1" noAdjustHandles="1" noChangeArrowheads="1" noChangeShapeType="1"/>
              </p:cNvPicPr>
              <p:nvPr/>
            </p:nvPicPr>
            <p:blipFill>
              <a:blip r:embed="rId13"/>
              <a:stretch>
                <a:fillRect/>
              </a:stretch>
            </p:blipFill>
            <p:spPr>
              <a:xfrm>
                <a:off x="4181672" y="1771943"/>
                <a:ext cx="914400" cy="514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69526FE9-A8AA-9DFF-EA88-02F0B4839207}"/>
                  </a:ext>
                </a:extLst>
              </p:cNvPr>
              <p:cNvGraphicFramePr>
                <a:graphicFrameLocks noChangeAspect="1"/>
              </p:cNvGraphicFramePr>
              <p:nvPr>
                <p:extLst>
                  <p:ext uri="{D42A27DB-BD31-4B8C-83A1-F6EECF244321}">
                    <p14:modId xmlns:p14="http://schemas.microsoft.com/office/powerpoint/2010/main" val="2206723680"/>
                  </p:ext>
                </p:extLst>
              </p:nvPr>
            </p:nvGraphicFramePr>
            <p:xfrm>
              <a:off x="3114263" y="645195"/>
              <a:ext cx="812800" cy="457200"/>
            </p:xfrm>
            <a:graphic>
              <a:graphicData uri="http://schemas.microsoft.com/office/powerpoint/2016/slidezoom">
                <pslz:sldZm>
                  <pslz:sldZmObj sldId="260" cId="1704833966">
                    <pslz:zmPr id="{38D9029F-EE32-48BB-BA41-0776D64862A2}" returnToParent="0" transitionDur="1000">
                      <p166:blipFill xmlns:p166="http://schemas.microsoft.com/office/powerpoint/2016/6/main">
                        <a:blip r:embed="rId14"/>
                        <a:stretch>
                          <a:fillRect/>
                        </a:stretch>
                      </p166:blipFill>
                      <p166:spPr xmlns:p166="http://schemas.microsoft.com/office/powerpoint/2016/6/main">
                        <a:xfrm>
                          <a:off x="0" y="0"/>
                          <a:ext cx="812800" cy="457200"/>
                        </a:xfrm>
                        <a:prstGeom prst="rect">
                          <a:avLst/>
                        </a:prstGeom>
                        <a:ln w="3175">
                          <a:solidFill>
                            <a:prstClr val="ltGray"/>
                          </a:solidFill>
                        </a:ln>
                      </p166:spPr>
                    </pslz:zmPr>
                  </pslz:sldZmObj>
                </pslz:sldZm>
              </a:graphicData>
            </a:graphic>
          </p:graphicFrame>
        </mc:Choice>
        <mc:Fallback xmlns="">
          <p:pic>
            <p:nvPicPr>
              <p:cNvPr id="18" name="Slide Zoom 17">
                <a:hlinkClick r:id="rId15" action="ppaction://hlinksldjump"/>
                <a:extLst>
                  <a:ext uri="{FF2B5EF4-FFF2-40B4-BE49-F238E27FC236}">
                    <a16:creationId xmlns:a16="http://schemas.microsoft.com/office/drawing/2014/main" id="{69526FE9-A8AA-9DFF-EA88-02F0B4839207}"/>
                  </a:ext>
                </a:extLst>
              </p:cNvPr>
              <p:cNvPicPr>
                <a:picLocks noGrp="1" noRot="1" noChangeAspect="1" noMove="1" noResize="1" noEditPoints="1" noAdjustHandles="1" noChangeArrowheads="1" noChangeShapeType="1"/>
              </p:cNvPicPr>
              <p:nvPr/>
            </p:nvPicPr>
            <p:blipFill>
              <a:blip r:embed="rId16"/>
              <a:stretch>
                <a:fillRect/>
              </a:stretch>
            </p:blipFill>
            <p:spPr>
              <a:xfrm>
                <a:off x="3114263" y="645195"/>
                <a:ext cx="812800" cy="457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77121882-B040-A554-970E-6653C950455D}"/>
                  </a:ext>
                </a:extLst>
              </p:cNvPr>
              <p:cNvGraphicFramePr>
                <a:graphicFrameLocks noChangeAspect="1"/>
              </p:cNvGraphicFramePr>
              <p:nvPr>
                <p:extLst>
                  <p:ext uri="{D42A27DB-BD31-4B8C-83A1-F6EECF244321}">
                    <p14:modId xmlns:p14="http://schemas.microsoft.com/office/powerpoint/2010/main" val="110935673"/>
                  </p:ext>
                </p:extLst>
              </p:nvPr>
            </p:nvGraphicFramePr>
            <p:xfrm>
              <a:off x="3989361" y="4990307"/>
              <a:ext cx="1977940" cy="1112591"/>
            </p:xfrm>
            <a:graphic>
              <a:graphicData uri="http://schemas.microsoft.com/office/powerpoint/2016/slidezoom">
                <pslz:sldZm>
                  <pslz:sldZmObj sldId="261" cId="4180031392">
                    <pslz:zmPr id="{2BFFEAC2-542C-44E1-AED1-0B543B9941E1}" returnToParent="0" transitionDur="1000">
                      <p166:blipFill xmlns:p166="http://schemas.microsoft.com/office/powerpoint/2016/6/main">
                        <a:blip r:embed="rId17"/>
                        <a:stretch>
                          <a:fillRect/>
                        </a:stretch>
                      </p166:blipFill>
                      <p166:spPr xmlns:p166="http://schemas.microsoft.com/office/powerpoint/2016/6/main">
                        <a:xfrm>
                          <a:off x="0" y="0"/>
                          <a:ext cx="1977940" cy="1112591"/>
                        </a:xfrm>
                        <a:prstGeom prst="rect">
                          <a:avLst/>
                        </a:prstGeom>
                        <a:ln w="3175">
                          <a:solidFill>
                            <a:prstClr val="ltGray"/>
                          </a:solidFill>
                        </a:ln>
                      </p166:spPr>
                    </pslz:zmPr>
                  </pslz:sldZmObj>
                </pslz:sldZm>
              </a:graphicData>
            </a:graphic>
          </p:graphicFrame>
        </mc:Choice>
        <mc:Fallback xmlns="">
          <p:pic>
            <p:nvPicPr>
              <p:cNvPr id="20" name="Slide Zoom 19">
                <a:hlinkClick r:id="rId18" action="ppaction://hlinksldjump"/>
                <a:extLst>
                  <a:ext uri="{FF2B5EF4-FFF2-40B4-BE49-F238E27FC236}">
                    <a16:creationId xmlns:a16="http://schemas.microsoft.com/office/drawing/2014/main" id="{77121882-B040-A554-970E-6653C950455D}"/>
                  </a:ext>
                </a:extLst>
              </p:cNvPr>
              <p:cNvPicPr>
                <a:picLocks noGrp="1" noRot="1" noChangeAspect="1" noMove="1" noResize="1" noEditPoints="1" noAdjustHandles="1" noChangeArrowheads="1" noChangeShapeType="1"/>
              </p:cNvPicPr>
              <p:nvPr/>
            </p:nvPicPr>
            <p:blipFill>
              <a:blip r:embed="rId19"/>
              <a:stretch>
                <a:fillRect/>
              </a:stretch>
            </p:blipFill>
            <p:spPr>
              <a:xfrm>
                <a:off x="3989361" y="4990307"/>
                <a:ext cx="1977940" cy="111259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5185FFF4-C355-C911-22C8-40F32EB904E8}"/>
                  </a:ext>
                </a:extLst>
              </p:cNvPr>
              <p:cNvGraphicFramePr>
                <a:graphicFrameLocks noChangeAspect="1"/>
              </p:cNvGraphicFramePr>
              <p:nvPr>
                <p:extLst>
                  <p:ext uri="{D42A27DB-BD31-4B8C-83A1-F6EECF244321}">
                    <p14:modId xmlns:p14="http://schemas.microsoft.com/office/powerpoint/2010/main" val="4125224167"/>
                  </p:ext>
                </p:extLst>
              </p:nvPr>
            </p:nvGraphicFramePr>
            <p:xfrm>
              <a:off x="2996516" y="1194470"/>
              <a:ext cx="963392" cy="541908"/>
            </p:xfrm>
            <a:graphic>
              <a:graphicData uri="http://schemas.microsoft.com/office/powerpoint/2016/slidezoom">
                <pslz:sldZm>
                  <pslz:sldZmObj sldId="281" cId="2349749845">
                    <pslz:zmPr id="{731D32CB-8DF4-4A0F-814C-8A8C00AEC20F}" returnToParent="0" transitionDur="1000">
                      <p166:blipFill xmlns:p166="http://schemas.microsoft.com/office/powerpoint/2016/6/main">
                        <a:blip r:embed="rId20"/>
                        <a:stretch>
                          <a:fillRect/>
                        </a:stretch>
                      </p166:blipFill>
                      <p166:spPr xmlns:p166="http://schemas.microsoft.com/office/powerpoint/2016/6/main">
                        <a:xfrm>
                          <a:off x="0" y="0"/>
                          <a:ext cx="963392" cy="541908"/>
                        </a:xfrm>
                        <a:prstGeom prst="rect">
                          <a:avLst/>
                        </a:prstGeom>
                        <a:ln w="3175">
                          <a:solidFill>
                            <a:prstClr val="ltGray"/>
                          </a:solidFill>
                        </a:ln>
                      </p166:spPr>
                    </pslz:zmPr>
                  </pslz:sldZmObj>
                </pslz:sldZm>
              </a:graphicData>
            </a:graphic>
          </p:graphicFrame>
        </mc:Choice>
        <mc:Fallback xmlns="">
          <p:pic>
            <p:nvPicPr>
              <p:cNvPr id="22" name="Slide Zoom 21">
                <a:hlinkClick r:id="rId21" action="ppaction://hlinksldjump"/>
                <a:extLst>
                  <a:ext uri="{FF2B5EF4-FFF2-40B4-BE49-F238E27FC236}">
                    <a16:creationId xmlns:a16="http://schemas.microsoft.com/office/drawing/2014/main" id="{5185FFF4-C355-C911-22C8-40F32EB904E8}"/>
                  </a:ext>
                </a:extLst>
              </p:cNvPr>
              <p:cNvPicPr>
                <a:picLocks noGrp="1" noRot="1" noChangeAspect="1" noMove="1" noResize="1" noEditPoints="1" noAdjustHandles="1" noChangeArrowheads="1" noChangeShapeType="1"/>
              </p:cNvPicPr>
              <p:nvPr/>
            </p:nvPicPr>
            <p:blipFill>
              <a:blip r:embed="rId22"/>
              <a:stretch>
                <a:fillRect/>
              </a:stretch>
            </p:blipFill>
            <p:spPr>
              <a:xfrm>
                <a:off x="2996516" y="1194470"/>
                <a:ext cx="963392" cy="54190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9D181ED0-BC83-EF20-A179-2A950EEA21E1}"/>
                  </a:ext>
                </a:extLst>
              </p:cNvPr>
              <p:cNvGraphicFramePr>
                <a:graphicFrameLocks noChangeAspect="1"/>
              </p:cNvGraphicFramePr>
              <p:nvPr>
                <p:extLst>
                  <p:ext uri="{D42A27DB-BD31-4B8C-83A1-F6EECF244321}">
                    <p14:modId xmlns:p14="http://schemas.microsoft.com/office/powerpoint/2010/main" val="132734874"/>
                  </p:ext>
                </p:extLst>
              </p:nvPr>
            </p:nvGraphicFramePr>
            <p:xfrm>
              <a:off x="3114263" y="5573397"/>
              <a:ext cx="799709" cy="449836"/>
            </p:xfrm>
            <a:graphic>
              <a:graphicData uri="http://schemas.microsoft.com/office/powerpoint/2016/slidezoom">
                <pslz:sldZm>
                  <pslz:sldZmObj sldId="282" cId="1197517887">
                    <pslz:zmPr id="{A20092C3-5274-4867-A8D9-D0BEEF9719C8}" returnToParent="0" transitionDur="1000">
                      <p166:blipFill xmlns:p166="http://schemas.microsoft.com/office/powerpoint/2016/6/main">
                        <a:blip r:embed="rId23"/>
                        <a:stretch>
                          <a:fillRect/>
                        </a:stretch>
                      </p166:blipFill>
                      <p166:spPr xmlns:p166="http://schemas.microsoft.com/office/powerpoint/2016/6/main">
                        <a:xfrm>
                          <a:off x="0" y="0"/>
                          <a:ext cx="799709" cy="449836"/>
                        </a:xfrm>
                        <a:prstGeom prst="rect">
                          <a:avLst/>
                        </a:prstGeom>
                        <a:ln w="3175">
                          <a:solidFill>
                            <a:prstClr val="ltGray"/>
                          </a:solidFill>
                        </a:ln>
                      </p166:spPr>
                    </pslz:zmPr>
                  </pslz:sldZmObj>
                </pslz:sldZm>
              </a:graphicData>
            </a:graphic>
          </p:graphicFrame>
        </mc:Choice>
        <mc:Fallback xmlns="">
          <p:pic>
            <p:nvPicPr>
              <p:cNvPr id="24" name="Slide Zoom 23">
                <a:hlinkClick r:id="rId24" action="ppaction://hlinksldjump"/>
                <a:extLst>
                  <a:ext uri="{FF2B5EF4-FFF2-40B4-BE49-F238E27FC236}">
                    <a16:creationId xmlns:a16="http://schemas.microsoft.com/office/drawing/2014/main" id="{9D181ED0-BC83-EF20-A179-2A950EEA21E1}"/>
                  </a:ext>
                </a:extLst>
              </p:cNvPr>
              <p:cNvPicPr>
                <a:picLocks noGrp="1" noRot="1" noChangeAspect="1" noMove="1" noResize="1" noEditPoints="1" noAdjustHandles="1" noChangeArrowheads="1" noChangeShapeType="1"/>
              </p:cNvPicPr>
              <p:nvPr/>
            </p:nvPicPr>
            <p:blipFill>
              <a:blip r:embed="rId25"/>
              <a:stretch>
                <a:fillRect/>
              </a:stretch>
            </p:blipFill>
            <p:spPr>
              <a:xfrm>
                <a:off x="3114263" y="5573397"/>
                <a:ext cx="799709" cy="44983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47EC4538-0A9E-888D-D2C6-091BB0483A88}"/>
                  </a:ext>
                </a:extLst>
              </p:cNvPr>
              <p:cNvGraphicFramePr>
                <a:graphicFrameLocks noChangeAspect="1"/>
              </p:cNvGraphicFramePr>
              <p:nvPr>
                <p:extLst>
                  <p:ext uri="{D42A27DB-BD31-4B8C-83A1-F6EECF244321}">
                    <p14:modId xmlns:p14="http://schemas.microsoft.com/office/powerpoint/2010/main" val="1835309586"/>
                  </p:ext>
                </p:extLst>
              </p:nvPr>
            </p:nvGraphicFramePr>
            <p:xfrm>
              <a:off x="3109406" y="6141942"/>
              <a:ext cx="799709" cy="449836"/>
            </p:xfrm>
            <a:graphic>
              <a:graphicData uri="http://schemas.microsoft.com/office/powerpoint/2016/slidezoom">
                <pslz:sldZm>
                  <pslz:sldZmObj sldId="283" cId="3038987769">
                    <pslz:zmPr id="{C87CC3C7-33CB-4329-BD7C-3457AF8CA49A}" returnToParent="0" transitionDur="1000">
                      <p166:blipFill xmlns:p166="http://schemas.microsoft.com/office/powerpoint/2016/6/main">
                        <a:blip r:embed="rId26"/>
                        <a:stretch>
                          <a:fillRect/>
                        </a:stretch>
                      </p166:blipFill>
                      <p166:spPr xmlns:p166="http://schemas.microsoft.com/office/powerpoint/2016/6/main">
                        <a:xfrm>
                          <a:off x="0" y="0"/>
                          <a:ext cx="799709" cy="449836"/>
                        </a:xfrm>
                        <a:prstGeom prst="rect">
                          <a:avLst/>
                        </a:prstGeom>
                        <a:ln w="3175">
                          <a:solidFill>
                            <a:prstClr val="ltGray"/>
                          </a:solidFill>
                        </a:ln>
                      </p166:spPr>
                    </pslz:zmPr>
                  </pslz:sldZmObj>
                </pslz:sldZm>
              </a:graphicData>
            </a:graphic>
          </p:graphicFrame>
        </mc:Choice>
        <mc:Fallback xmlns="">
          <p:pic>
            <p:nvPicPr>
              <p:cNvPr id="26" name="Slide Zoom 25">
                <a:hlinkClick r:id="rId27" action="ppaction://hlinksldjump"/>
                <a:extLst>
                  <a:ext uri="{FF2B5EF4-FFF2-40B4-BE49-F238E27FC236}">
                    <a16:creationId xmlns:a16="http://schemas.microsoft.com/office/drawing/2014/main" id="{47EC4538-0A9E-888D-D2C6-091BB0483A88}"/>
                  </a:ext>
                </a:extLst>
              </p:cNvPr>
              <p:cNvPicPr>
                <a:picLocks noGrp="1" noRot="1" noChangeAspect="1" noMove="1" noResize="1" noEditPoints="1" noAdjustHandles="1" noChangeArrowheads="1" noChangeShapeType="1"/>
              </p:cNvPicPr>
              <p:nvPr/>
            </p:nvPicPr>
            <p:blipFill>
              <a:blip r:embed="rId28"/>
              <a:stretch>
                <a:fillRect/>
              </a:stretch>
            </p:blipFill>
            <p:spPr>
              <a:xfrm>
                <a:off x="3109406" y="6141942"/>
                <a:ext cx="799709" cy="44983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EE9DAB30-9CF4-170B-1C78-1002A1CE1727}"/>
                  </a:ext>
                </a:extLst>
              </p:cNvPr>
              <p:cNvGraphicFramePr>
                <a:graphicFrameLocks noChangeAspect="1"/>
              </p:cNvGraphicFramePr>
              <p:nvPr>
                <p:extLst>
                  <p:ext uri="{D42A27DB-BD31-4B8C-83A1-F6EECF244321}">
                    <p14:modId xmlns:p14="http://schemas.microsoft.com/office/powerpoint/2010/main" val="252000560"/>
                  </p:ext>
                </p:extLst>
              </p:nvPr>
            </p:nvGraphicFramePr>
            <p:xfrm>
              <a:off x="4072780" y="6187469"/>
              <a:ext cx="952281" cy="535658"/>
            </p:xfrm>
            <a:graphic>
              <a:graphicData uri="http://schemas.microsoft.com/office/powerpoint/2016/slidezoom">
                <pslz:sldZm>
                  <pslz:sldZmObj sldId="263" cId="3385407229">
                    <pslz:zmPr id="{E5355311-E5DB-4E01-A4DB-A67932FBECA9}" returnToParent="0" transitionDur="1000">
                      <p166:blipFill xmlns:p166="http://schemas.microsoft.com/office/powerpoint/2016/6/main">
                        <a:blip r:embed="rId29"/>
                        <a:stretch>
                          <a:fillRect/>
                        </a:stretch>
                      </p166:blipFill>
                      <p166:spPr xmlns:p166="http://schemas.microsoft.com/office/powerpoint/2016/6/main">
                        <a:xfrm>
                          <a:off x="0" y="0"/>
                          <a:ext cx="952281" cy="535658"/>
                        </a:xfrm>
                        <a:prstGeom prst="rect">
                          <a:avLst/>
                        </a:prstGeom>
                        <a:ln w="3175">
                          <a:solidFill>
                            <a:prstClr val="ltGray"/>
                          </a:solidFill>
                        </a:ln>
                      </p166:spPr>
                    </pslz:zmPr>
                  </pslz:sldZmObj>
                </pslz:sldZm>
              </a:graphicData>
            </a:graphic>
          </p:graphicFrame>
        </mc:Choice>
        <mc:Fallback xmlns="">
          <p:pic>
            <p:nvPicPr>
              <p:cNvPr id="28" name="Slide Zoom 27">
                <a:hlinkClick r:id="rId30" action="ppaction://hlinksldjump"/>
                <a:extLst>
                  <a:ext uri="{FF2B5EF4-FFF2-40B4-BE49-F238E27FC236}">
                    <a16:creationId xmlns:a16="http://schemas.microsoft.com/office/drawing/2014/main" id="{EE9DAB30-9CF4-170B-1C78-1002A1CE1727}"/>
                  </a:ext>
                </a:extLst>
              </p:cNvPr>
              <p:cNvPicPr>
                <a:picLocks noGrp="1" noRot="1" noChangeAspect="1" noMove="1" noResize="1" noEditPoints="1" noAdjustHandles="1" noChangeArrowheads="1" noChangeShapeType="1"/>
              </p:cNvPicPr>
              <p:nvPr/>
            </p:nvPicPr>
            <p:blipFill>
              <a:blip r:embed="rId31"/>
              <a:stretch>
                <a:fillRect/>
              </a:stretch>
            </p:blipFill>
            <p:spPr>
              <a:xfrm>
                <a:off x="4072780" y="6187469"/>
                <a:ext cx="952281" cy="53565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CA854D20-81A7-63B1-1E09-53E7618BC335}"/>
                  </a:ext>
                </a:extLst>
              </p:cNvPr>
              <p:cNvGraphicFramePr>
                <a:graphicFrameLocks noChangeAspect="1"/>
              </p:cNvGraphicFramePr>
              <p:nvPr>
                <p:extLst>
                  <p:ext uri="{D42A27DB-BD31-4B8C-83A1-F6EECF244321}">
                    <p14:modId xmlns:p14="http://schemas.microsoft.com/office/powerpoint/2010/main" val="2770835931"/>
                  </p:ext>
                </p:extLst>
              </p:nvPr>
            </p:nvGraphicFramePr>
            <p:xfrm>
              <a:off x="5154230" y="6190225"/>
              <a:ext cx="766018" cy="430885"/>
            </p:xfrm>
            <a:graphic>
              <a:graphicData uri="http://schemas.microsoft.com/office/powerpoint/2016/slidezoom">
                <pslz:sldZm>
                  <pslz:sldZmObj sldId="264" cId="3934546023">
                    <pslz:zmPr id="{D8286120-3FA6-4470-9305-F71C2CB7D450}" returnToParent="0" transitionDur="1000">
                      <p166:blipFill xmlns:p166="http://schemas.microsoft.com/office/powerpoint/2016/6/main">
                        <a:blip r:embed="rId32"/>
                        <a:stretch>
                          <a:fillRect/>
                        </a:stretch>
                      </p166:blipFill>
                      <p166:spPr xmlns:p166="http://schemas.microsoft.com/office/powerpoint/2016/6/main">
                        <a:xfrm>
                          <a:off x="0" y="0"/>
                          <a:ext cx="766018" cy="430885"/>
                        </a:xfrm>
                        <a:prstGeom prst="rect">
                          <a:avLst/>
                        </a:prstGeom>
                        <a:ln w="3175">
                          <a:solidFill>
                            <a:prstClr val="ltGray"/>
                          </a:solidFill>
                        </a:ln>
                      </p166:spPr>
                    </pslz:zmPr>
                  </pslz:sldZmObj>
                </pslz:sldZm>
              </a:graphicData>
            </a:graphic>
          </p:graphicFrame>
        </mc:Choice>
        <mc:Fallback xmlns="">
          <p:pic>
            <p:nvPicPr>
              <p:cNvPr id="30" name="Slide Zoom 29">
                <a:hlinkClick r:id="rId33" action="ppaction://hlinksldjump"/>
                <a:extLst>
                  <a:ext uri="{FF2B5EF4-FFF2-40B4-BE49-F238E27FC236}">
                    <a16:creationId xmlns:a16="http://schemas.microsoft.com/office/drawing/2014/main" id="{CA854D20-81A7-63B1-1E09-53E7618BC335}"/>
                  </a:ext>
                </a:extLst>
              </p:cNvPr>
              <p:cNvPicPr>
                <a:picLocks noGrp="1" noRot="1" noChangeAspect="1" noMove="1" noResize="1" noEditPoints="1" noAdjustHandles="1" noChangeArrowheads="1" noChangeShapeType="1"/>
              </p:cNvPicPr>
              <p:nvPr/>
            </p:nvPicPr>
            <p:blipFill>
              <a:blip r:embed="rId34"/>
              <a:stretch>
                <a:fillRect/>
              </a:stretch>
            </p:blipFill>
            <p:spPr>
              <a:xfrm>
                <a:off x="5154230" y="6190225"/>
                <a:ext cx="766018" cy="43088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37D4ED97-3B83-BC9F-B560-B5654FA568DB}"/>
                  </a:ext>
                </a:extLst>
              </p:cNvPr>
              <p:cNvGraphicFramePr>
                <a:graphicFrameLocks noChangeAspect="1"/>
              </p:cNvGraphicFramePr>
              <p:nvPr>
                <p:extLst>
                  <p:ext uri="{D42A27DB-BD31-4B8C-83A1-F6EECF244321}">
                    <p14:modId xmlns:p14="http://schemas.microsoft.com/office/powerpoint/2010/main" val="2284293312"/>
                  </p:ext>
                </p:extLst>
              </p:nvPr>
            </p:nvGraphicFramePr>
            <p:xfrm>
              <a:off x="177775" y="5575005"/>
              <a:ext cx="1528953" cy="860036"/>
            </p:xfrm>
            <a:graphic>
              <a:graphicData uri="http://schemas.microsoft.com/office/powerpoint/2016/slidezoom">
                <pslz:sldZm>
                  <pslz:sldZmObj sldId="265" cId="411832771">
                    <pslz:zmPr id="{1AE632A9-0BF5-43F0-841C-4C3B0178CD9E}" returnToParent="0" transitionDur="1000">
                      <p166:blipFill xmlns:p166="http://schemas.microsoft.com/office/powerpoint/2016/6/main">
                        <a:blip r:embed="rId35"/>
                        <a:stretch>
                          <a:fillRect/>
                        </a:stretch>
                      </p166:blipFill>
                      <p166:spPr xmlns:p166="http://schemas.microsoft.com/office/powerpoint/2016/6/main">
                        <a:xfrm>
                          <a:off x="0" y="0"/>
                          <a:ext cx="1528953" cy="860036"/>
                        </a:xfrm>
                        <a:prstGeom prst="rect">
                          <a:avLst/>
                        </a:prstGeom>
                        <a:ln w="3175">
                          <a:solidFill>
                            <a:prstClr val="ltGray"/>
                          </a:solidFill>
                        </a:ln>
                      </p166:spPr>
                    </pslz:zmPr>
                  </pslz:sldZmObj>
                </pslz:sldZm>
              </a:graphicData>
            </a:graphic>
          </p:graphicFrame>
        </mc:Choice>
        <mc:Fallback xmlns="">
          <p:pic>
            <p:nvPicPr>
              <p:cNvPr id="32" name="Slide Zoom 31">
                <a:hlinkClick r:id="rId36" action="ppaction://hlinksldjump"/>
                <a:extLst>
                  <a:ext uri="{FF2B5EF4-FFF2-40B4-BE49-F238E27FC236}">
                    <a16:creationId xmlns:a16="http://schemas.microsoft.com/office/drawing/2014/main" id="{37D4ED97-3B83-BC9F-B560-B5654FA568DB}"/>
                  </a:ext>
                </a:extLst>
              </p:cNvPr>
              <p:cNvPicPr>
                <a:picLocks noGrp="1" noRot="1" noChangeAspect="1" noMove="1" noResize="1" noEditPoints="1" noAdjustHandles="1" noChangeArrowheads="1" noChangeShapeType="1"/>
              </p:cNvPicPr>
              <p:nvPr/>
            </p:nvPicPr>
            <p:blipFill>
              <a:blip r:embed="rId37"/>
              <a:stretch>
                <a:fillRect/>
              </a:stretch>
            </p:blipFill>
            <p:spPr>
              <a:xfrm>
                <a:off x="177775" y="5575005"/>
                <a:ext cx="1528953" cy="86003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F8EF1E30-5EE9-AC82-B0E9-2177E9110A1D}"/>
                  </a:ext>
                </a:extLst>
              </p:cNvPr>
              <p:cNvGraphicFramePr>
                <a:graphicFrameLocks noChangeAspect="1"/>
              </p:cNvGraphicFramePr>
              <p:nvPr>
                <p:extLst>
                  <p:ext uri="{D42A27DB-BD31-4B8C-83A1-F6EECF244321}">
                    <p14:modId xmlns:p14="http://schemas.microsoft.com/office/powerpoint/2010/main" val="1707267576"/>
                  </p:ext>
                </p:extLst>
              </p:nvPr>
            </p:nvGraphicFramePr>
            <p:xfrm>
              <a:off x="1762314" y="6084655"/>
              <a:ext cx="632820" cy="355961"/>
            </p:xfrm>
            <a:graphic>
              <a:graphicData uri="http://schemas.microsoft.com/office/powerpoint/2016/slidezoom">
                <pslz:sldZm>
                  <pslz:sldZmObj sldId="266" cId="439965382">
                    <pslz:zmPr id="{E0FD1293-D249-4B27-AD50-43389D73CEC1}" returnToParent="0" transitionDur="1000">
                      <p166:blipFill xmlns:p166="http://schemas.microsoft.com/office/powerpoint/2016/6/main">
                        <a:blip r:embed="rId38"/>
                        <a:stretch>
                          <a:fillRect/>
                        </a:stretch>
                      </p166:blipFill>
                      <p166:spPr xmlns:p166="http://schemas.microsoft.com/office/powerpoint/2016/6/main">
                        <a:xfrm>
                          <a:off x="0" y="0"/>
                          <a:ext cx="632820" cy="355961"/>
                        </a:xfrm>
                        <a:prstGeom prst="rect">
                          <a:avLst/>
                        </a:prstGeom>
                        <a:ln w="3175">
                          <a:solidFill>
                            <a:prstClr val="ltGray"/>
                          </a:solidFill>
                        </a:ln>
                      </p166:spPr>
                    </pslz:zmPr>
                  </pslz:sldZmObj>
                </pslz:sldZm>
              </a:graphicData>
            </a:graphic>
          </p:graphicFrame>
        </mc:Choice>
        <mc:Fallback xmlns="">
          <p:pic>
            <p:nvPicPr>
              <p:cNvPr id="34" name="Slide Zoom 33">
                <a:hlinkClick r:id="rId39" action="ppaction://hlinksldjump"/>
                <a:extLst>
                  <a:ext uri="{FF2B5EF4-FFF2-40B4-BE49-F238E27FC236}">
                    <a16:creationId xmlns:a16="http://schemas.microsoft.com/office/drawing/2014/main" id="{F8EF1E30-5EE9-AC82-B0E9-2177E9110A1D}"/>
                  </a:ext>
                </a:extLst>
              </p:cNvPr>
              <p:cNvPicPr>
                <a:picLocks noGrp="1" noRot="1" noChangeAspect="1" noMove="1" noResize="1" noEditPoints="1" noAdjustHandles="1" noChangeArrowheads="1" noChangeShapeType="1"/>
              </p:cNvPicPr>
              <p:nvPr/>
            </p:nvPicPr>
            <p:blipFill>
              <a:blip r:embed="rId40"/>
              <a:stretch>
                <a:fillRect/>
              </a:stretch>
            </p:blipFill>
            <p:spPr>
              <a:xfrm>
                <a:off x="1762314" y="6084655"/>
                <a:ext cx="632820" cy="35596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A1A7D8C1-9854-5966-7F1A-A4C02A208D2A}"/>
                  </a:ext>
                </a:extLst>
              </p:cNvPr>
              <p:cNvGraphicFramePr>
                <a:graphicFrameLocks noChangeAspect="1"/>
              </p:cNvGraphicFramePr>
              <p:nvPr>
                <p:extLst>
                  <p:ext uri="{D42A27DB-BD31-4B8C-83A1-F6EECF244321}">
                    <p14:modId xmlns:p14="http://schemas.microsoft.com/office/powerpoint/2010/main" val="1123203624"/>
                  </p:ext>
                </p:extLst>
              </p:nvPr>
            </p:nvGraphicFramePr>
            <p:xfrm>
              <a:off x="1762314" y="5667272"/>
              <a:ext cx="632820" cy="355961"/>
            </p:xfrm>
            <a:graphic>
              <a:graphicData uri="http://schemas.microsoft.com/office/powerpoint/2016/slidezoom">
                <pslz:sldZm>
                  <pslz:sldZmObj sldId="267" cId="2457591049">
                    <pslz:zmPr id="{A9183A72-8DBB-4FB8-A95A-A0B4513826CB}" returnToParent="0" transitionDur="1000">
                      <p166:blipFill xmlns:p166="http://schemas.microsoft.com/office/powerpoint/2016/6/main">
                        <a:blip r:embed="rId41"/>
                        <a:stretch>
                          <a:fillRect/>
                        </a:stretch>
                      </p166:blipFill>
                      <p166:spPr xmlns:p166="http://schemas.microsoft.com/office/powerpoint/2016/6/main">
                        <a:xfrm>
                          <a:off x="0" y="0"/>
                          <a:ext cx="632820" cy="355961"/>
                        </a:xfrm>
                        <a:prstGeom prst="rect">
                          <a:avLst/>
                        </a:prstGeom>
                        <a:ln w="3175">
                          <a:solidFill>
                            <a:prstClr val="ltGray"/>
                          </a:solidFill>
                        </a:ln>
                      </p166:spPr>
                    </pslz:zmPr>
                  </pslz:sldZmObj>
                </pslz:sldZm>
              </a:graphicData>
            </a:graphic>
          </p:graphicFrame>
        </mc:Choice>
        <mc:Fallback xmlns="">
          <p:pic>
            <p:nvPicPr>
              <p:cNvPr id="36" name="Slide Zoom 35">
                <a:hlinkClick r:id="rId42" action="ppaction://hlinksldjump"/>
                <a:extLst>
                  <a:ext uri="{FF2B5EF4-FFF2-40B4-BE49-F238E27FC236}">
                    <a16:creationId xmlns:a16="http://schemas.microsoft.com/office/drawing/2014/main" id="{A1A7D8C1-9854-5966-7F1A-A4C02A208D2A}"/>
                  </a:ext>
                </a:extLst>
              </p:cNvPr>
              <p:cNvPicPr>
                <a:picLocks noGrp="1" noRot="1" noChangeAspect="1" noMove="1" noResize="1" noEditPoints="1" noAdjustHandles="1" noChangeArrowheads="1" noChangeShapeType="1"/>
              </p:cNvPicPr>
              <p:nvPr/>
            </p:nvPicPr>
            <p:blipFill>
              <a:blip r:embed="rId43"/>
              <a:stretch>
                <a:fillRect/>
              </a:stretch>
            </p:blipFill>
            <p:spPr>
              <a:xfrm>
                <a:off x="1762314" y="5667272"/>
                <a:ext cx="632820" cy="35596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8" name="Slide Zoom 37">
                <a:extLst>
                  <a:ext uri="{FF2B5EF4-FFF2-40B4-BE49-F238E27FC236}">
                    <a16:creationId xmlns:a16="http://schemas.microsoft.com/office/drawing/2014/main" id="{F7AF593C-4BC1-AEA5-91BF-6A45000A9AB5}"/>
                  </a:ext>
                </a:extLst>
              </p:cNvPr>
              <p:cNvGraphicFramePr>
                <a:graphicFrameLocks noChangeAspect="1"/>
              </p:cNvGraphicFramePr>
              <p:nvPr>
                <p:extLst>
                  <p:ext uri="{D42A27DB-BD31-4B8C-83A1-F6EECF244321}">
                    <p14:modId xmlns:p14="http://schemas.microsoft.com/office/powerpoint/2010/main" val="179835583"/>
                  </p:ext>
                </p:extLst>
              </p:nvPr>
            </p:nvGraphicFramePr>
            <p:xfrm>
              <a:off x="177775" y="5029044"/>
              <a:ext cx="768456" cy="432256"/>
            </p:xfrm>
            <a:graphic>
              <a:graphicData uri="http://schemas.microsoft.com/office/powerpoint/2016/slidezoom">
                <pslz:sldZm>
                  <pslz:sldZmObj sldId="268" cId="3620379607">
                    <pslz:zmPr id="{301A498E-8B93-45DD-A259-998855DD05EB}" returnToParent="0" transitionDur="1000">
                      <p166:blipFill xmlns:p166="http://schemas.microsoft.com/office/powerpoint/2016/6/main">
                        <a:blip r:embed="rId44"/>
                        <a:stretch>
                          <a:fillRect/>
                        </a:stretch>
                      </p166:blipFill>
                      <p166:spPr xmlns:p166="http://schemas.microsoft.com/office/powerpoint/2016/6/main">
                        <a:xfrm>
                          <a:off x="0" y="0"/>
                          <a:ext cx="768456" cy="432256"/>
                        </a:xfrm>
                        <a:prstGeom prst="rect">
                          <a:avLst/>
                        </a:prstGeom>
                        <a:ln w="3175">
                          <a:solidFill>
                            <a:prstClr val="ltGray"/>
                          </a:solidFill>
                        </a:ln>
                      </p166:spPr>
                    </pslz:zmPr>
                  </pslz:sldZmObj>
                </pslz:sldZm>
              </a:graphicData>
            </a:graphic>
          </p:graphicFrame>
        </mc:Choice>
        <mc:Fallback xmlns="">
          <p:pic>
            <p:nvPicPr>
              <p:cNvPr id="38" name="Slide Zoom 37">
                <a:hlinkClick r:id="rId45" action="ppaction://hlinksldjump"/>
                <a:extLst>
                  <a:ext uri="{FF2B5EF4-FFF2-40B4-BE49-F238E27FC236}">
                    <a16:creationId xmlns:a16="http://schemas.microsoft.com/office/drawing/2014/main" id="{F7AF593C-4BC1-AEA5-91BF-6A45000A9AB5}"/>
                  </a:ext>
                </a:extLst>
              </p:cNvPr>
              <p:cNvPicPr>
                <a:picLocks noGrp="1" noRot="1" noChangeAspect="1" noMove="1" noResize="1" noEditPoints="1" noAdjustHandles="1" noChangeArrowheads="1" noChangeShapeType="1"/>
              </p:cNvPicPr>
              <p:nvPr/>
            </p:nvPicPr>
            <p:blipFill>
              <a:blip r:embed="rId46"/>
              <a:stretch>
                <a:fillRect/>
              </a:stretch>
            </p:blipFill>
            <p:spPr>
              <a:xfrm>
                <a:off x="177775" y="5029044"/>
                <a:ext cx="768456" cy="43225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0" name="Slide Zoom 39">
                <a:extLst>
                  <a:ext uri="{FF2B5EF4-FFF2-40B4-BE49-F238E27FC236}">
                    <a16:creationId xmlns:a16="http://schemas.microsoft.com/office/drawing/2014/main" id="{32D657BD-3653-83EA-CB2F-257AEDF47C5C}"/>
                  </a:ext>
                </a:extLst>
              </p:cNvPr>
              <p:cNvGraphicFramePr>
                <a:graphicFrameLocks noChangeAspect="1"/>
              </p:cNvGraphicFramePr>
              <p:nvPr>
                <p:extLst>
                  <p:ext uri="{D42A27DB-BD31-4B8C-83A1-F6EECF244321}">
                    <p14:modId xmlns:p14="http://schemas.microsoft.com/office/powerpoint/2010/main" val="1460866579"/>
                  </p:ext>
                </p:extLst>
              </p:nvPr>
            </p:nvGraphicFramePr>
            <p:xfrm>
              <a:off x="207739" y="6472082"/>
              <a:ext cx="529877" cy="298056"/>
            </p:xfrm>
            <a:graphic>
              <a:graphicData uri="http://schemas.microsoft.com/office/powerpoint/2016/slidezoom">
                <pslz:sldZm>
                  <pslz:sldZmObj sldId="269" cId="4263241464">
                    <pslz:zmPr id="{46BDA205-125E-4079-98B1-F81A6532E5C8}" returnToParent="0" transitionDur="1000">
                      <p166:blipFill xmlns:p166="http://schemas.microsoft.com/office/powerpoint/2016/6/main">
                        <a:blip r:embed="rId47"/>
                        <a:stretch>
                          <a:fillRect/>
                        </a:stretch>
                      </p166:blipFill>
                      <p166:spPr xmlns:p166="http://schemas.microsoft.com/office/powerpoint/2016/6/main">
                        <a:xfrm>
                          <a:off x="0" y="0"/>
                          <a:ext cx="529877" cy="298056"/>
                        </a:xfrm>
                        <a:prstGeom prst="rect">
                          <a:avLst/>
                        </a:prstGeom>
                        <a:ln w="3175">
                          <a:solidFill>
                            <a:prstClr val="ltGray"/>
                          </a:solidFill>
                        </a:ln>
                      </p166:spPr>
                    </pslz:zmPr>
                  </pslz:sldZmObj>
                </pslz:sldZm>
              </a:graphicData>
            </a:graphic>
          </p:graphicFrame>
        </mc:Choice>
        <mc:Fallback xmlns="">
          <p:pic>
            <p:nvPicPr>
              <p:cNvPr id="40" name="Slide Zoom 39">
                <a:hlinkClick r:id="rId48" action="ppaction://hlinksldjump"/>
                <a:extLst>
                  <a:ext uri="{FF2B5EF4-FFF2-40B4-BE49-F238E27FC236}">
                    <a16:creationId xmlns:a16="http://schemas.microsoft.com/office/drawing/2014/main" id="{32D657BD-3653-83EA-CB2F-257AEDF47C5C}"/>
                  </a:ext>
                </a:extLst>
              </p:cNvPr>
              <p:cNvPicPr>
                <a:picLocks noGrp="1" noRot="1" noChangeAspect="1" noMove="1" noResize="1" noEditPoints="1" noAdjustHandles="1" noChangeArrowheads="1" noChangeShapeType="1"/>
              </p:cNvPicPr>
              <p:nvPr/>
            </p:nvPicPr>
            <p:blipFill>
              <a:blip r:embed="rId49"/>
              <a:stretch>
                <a:fillRect/>
              </a:stretch>
            </p:blipFill>
            <p:spPr>
              <a:xfrm>
                <a:off x="207739" y="6472082"/>
                <a:ext cx="529877" cy="29805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973B8C5B-11FA-9CC3-4681-A6A2469F14A1}"/>
                  </a:ext>
                </a:extLst>
              </p:cNvPr>
              <p:cNvGraphicFramePr>
                <a:graphicFrameLocks noChangeAspect="1"/>
              </p:cNvGraphicFramePr>
              <p:nvPr>
                <p:extLst>
                  <p:ext uri="{D42A27DB-BD31-4B8C-83A1-F6EECF244321}">
                    <p14:modId xmlns:p14="http://schemas.microsoft.com/office/powerpoint/2010/main" val="2560659227"/>
                  </p:ext>
                </p:extLst>
              </p:nvPr>
            </p:nvGraphicFramePr>
            <p:xfrm>
              <a:off x="850499" y="6492520"/>
              <a:ext cx="601389" cy="338281"/>
            </p:xfrm>
            <a:graphic>
              <a:graphicData uri="http://schemas.microsoft.com/office/powerpoint/2016/slidezoom">
                <pslz:sldZm>
                  <pslz:sldZmObj sldId="270" cId="258790276">
                    <pslz:zmPr id="{CA42645B-5B48-4521-89C0-F9BEA241C19B}" returnToParent="0" transitionDur="1000">
                      <p166:blipFill xmlns:p166="http://schemas.microsoft.com/office/powerpoint/2016/6/main">
                        <a:blip r:embed="rId50"/>
                        <a:stretch>
                          <a:fillRect/>
                        </a:stretch>
                      </p166:blipFill>
                      <p166:spPr xmlns:p166="http://schemas.microsoft.com/office/powerpoint/2016/6/main">
                        <a:xfrm>
                          <a:off x="0" y="0"/>
                          <a:ext cx="601389" cy="338281"/>
                        </a:xfrm>
                        <a:prstGeom prst="rect">
                          <a:avLst/>
                        </a:prstGeom>
                        <a:ln w="3175">
                          <a:solidFill>
                            <a:prstClr val="ltGray"/>
                          </a:solidFill>
                        </a:ln>
                      </p166:spPr>
                    </pslz:zmPr>
                  </pslz:sldZmObj>
                </pslz:sldZm>
              </a:graphicData>
            </a:graphic>
          </p:graphicFrame>
        </mc:Choice>
        <mc:Fallback xmlns="">
          <p:pic>
            <p:nvPicPr>
              <p:cNvPr id="42" name="Slide Zoom 41">
                <a:hlinkClick r:id="rId51" action="ppaction://hlinksldjump"/>
                <a:extLst>
                  <a:ext uri="{FF2B5EF4-FFF2-40B4-BE49-F238E27FC236}">
                    <a16:creationId xmlns:a16="http://schemas.microsoft.com/office/drawing/2014/main" id="{973B8C5B-11FA-9CC3-4681-A6A2469F14A1}"/>
                  </a:ext>
                </a:extLst>
              </p:cNvPr>
              <p:cNvPicPr>
                <a:picLocks noGrp="1" noRot="1" noChangeAspect="1" noMove="1" noResize="1" noEditPoints="1" noAdjustHandles="1" noChangeArrowheads="1" noChangeShapeType="1"/>
              </p:cNvPicPr>
              <p:nvPr/>
            </p:nvPicPr>
            <p:blipFill>
              <a:blip r:embed="rId52"/>
              <a:stretch>
                <a:fillRect/>
              </a:stretch>
            </p:blipFill>
            <p:spPr>
              <a:xfrm>
                <a:off x="850499" y="6492520"/>
                <a:ext cx="601389" cy="33828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DDB5B02C-D9AA-E692-0BFB-525388757E9E}"/>
                  </a:ext>
                </a:extLst>
              </p:cNvPr>
              <p:cNvGraphicFramePr>
                <a:graphicFrameLocks noChangeAspect="1"/>
              </p:cNvGraphicFramePr>
              <p:nvPr>
                <p:extLst>
                  <p:ext uri="{D42A27DB-BD31-4B8C-83A1-F6EECF244321}">
                    <p14:modId xmlns:p14="http://schemas.microsoft.com/office/powerpoint/2010/main" val="2173490195"/>
                  </p:ext>
                </p:extLst>
              </p:nvPr>
            </p:nvGraphicFramePr>
            <p:xfrm>
              <a:off x="1648489" y="6492520"/>
              <a:ext cx="601389" cy="338281"/>
            </p:xfrm>
            <a:graphic>
              <a:graphicData uri="http://schemas.microsoft.com/office/powerpoint/2016/slidezoom">
                <pslz:sldZm>
                  <pslz:sldZmObj sldId="271" cId="2357958476">
                    <pslz:zmPr id="{CEB4DE9F-17C8-46C7-9F9F-B5EB12AE9247}" returnToParent="0" transitionDur="1000">
                      <p166:blipFill xmlns:p166="http://schemas.microsoft.com/office/powerpoint/2016/6/main">
                        <a:blip r:embed="rId53"/>
                        <a:stretch>
                          <a:fillRect/>
                        </a:stretch>
                      </p166:blipFill>
                      <p166:spPr xmlns:p166="http://schemas.microsoft.com/office/powerpoint/2016/6/main">
                        <a:xfrm>
                          <a:off x="0" y="0"/>
                          <a:ext cx="601389" cy="338281"/>
                        </a:xfrm>
                        <a:prstGeom prst="rect">
                          <a:avLst/>
                        </a:prstGeom>
                        <a:ln w="3175">
                          <a:solidFill>
                            <a:prstClr val="ltGray"/>
                          </a:solidFill>
                        </a:ln>
                      </p166:spPr>
                    </pslz:zmPr>
                  </pslz:sldZmObj>
                </pslz:sldZm>
              </a:graphicData>
            </a:graphic>
          </p:graphicFrame>
        </mc:Choice>
        <mc:Fallback xmlns="">
          <p:pic>
            <p:nvPicPr>
              <p:cNvPr id="44" name="Slide Zoom 43">
                <a:hlinkClick r:id="rId54" action="ppaction://hlinksldjump"/>
                <a:extLst>
                  <a:ext uri="{FF2B5EF4-FFF2-40B4-BE49-F238E27FC236}">
                    <a16:creationId xmlns:a16="http://schemas.microsoft.com/office/drawing/2014/main" id="{DDB5B02C-D9AA-E692-0BFB-525388757E9E}"/>
                  </a:ext>
                </a:extLst>
              </p:cNvPr>
              <p:cNvPicPr>
                <a:picLocks noGrp="1" noRot="1" noChangeAspect="1" noMove="1" noResize="1" noEditPoints="1" noAdjustHandles="1" noChangeArrowheads="1" noChangeShapeType="1"/>
              </p:cNvPicPr>
              <p:nvPr/>
            </p:nvPicPr>
            <p:blipFill>
              <a:blip r:embed="rId55"/>
              <a:stretch>
                <a:fillRect/>
              </a:stretch>
            </p:blipFill>
            <p:spPr>
              <a:xfrm>
                <a:off x="1648489" y="6492520"/>
                <a:ext cx="601389" cy="33828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6" name="Slide Zoom 45">
                <a:extLst>
                  <a:ext uri="{FF2B5EF4-FFF2-40B4-BE49-F238E27FC236}">
                    <a16:creationId xmlns:a16="http://schemas.microsoft.com/office/drawing/2014/main" id="{1C9C5B8D-F587-FB2F-BA1A-3CFB0DB26469}"/>
                  </a:ext>
                </a:extLst>
              </p:cNvPr>
              <p:cNvGraphicFramePr>
                <a:graphicFrameLocks noChangeAspect="1"/>
              </p:cNvGraphicFramePr>
              <p:nvPr>
                <p:extLst>
                  <p:ext uri="{D42A27DB-BD31-4B8C-83A1-F6EECF244321}">
                    <p14:modId xmlns:p14="http://schemas.microsoft.com/office/powerpoint/2010/main" val="1074564705"/>
                  </p:ext>
                </p:extLst>
              </p:nvPr>
            </p:nvGraphicFramePr>
            <p:xfrm>
              <a:off x="310609" y="4602164"/>
              <a:ext cx="556756" cy="313175"/>
            </p:xfrm>
            <a:graphic>
              <a:graphicData uri="http://schemas.microsoft.com/office/powerpoint/2016/slidezoom">
                <pslz:sldZm>
                  <pslz:sldZmObj sldId="272" cId="2061938858">
                    <pslz:zmPr id="{D8B14CEF-3877-4A52-A76B-19402D46045D}" returnToParent="0" transitionDur="1000">
                      <p166:blipFill xmlns:p166="http://schemas.microsoft.com/office/powerpoint/2016/6/main">
                        <a:blip r:embed="rId56"/>
                        <a:stretch>
                          <a:fillRect/>
                        </a:stretch>
                      </p166:blipFill>
                      <p166:spPr xmlns:p166="http://schemas.microsoft.com/office/powerpoint/2016/6/main">
                        <a:xfrm>
                          <a:off x="0" y="0"/>
                          <a:ext cx="556756" cy="313175"/>
                        </a:xfrm>
                        <a:prstGeom prst="rect">
                          <a:avLst/>
                        </a:prstGeom>
                        <a:ln w="3175">
                          <a:solidFill>
                            <a:prstClr val="ltGray"/>
                          </a:solidFill>
                        </a:ln>
                      </p166:spPr>
                    </pslz:zmPr>
                  </pslz:sldZmObj>
                </pslz:sldZm>
              </a:graphicData>
            </a:graphic>
          </p:graphicFrame>
        </mc:Choice>
        <mc:Fallback xmlns="">
          <p:pic>
            <p:nvPicPr>
              <p:cNvPr id="46" name="Slide Zoom 45">
                <a:hlinkClick r:id="rId57" action="ppaction://hlinksldjump"/>
                <a:extLst>
                  <a:ext uri="{FF2B5EF4-FFF2-40B4-BE49-F238E27FC236}">
                    <a16:creationId xmlns:a16="http://schemas.microsoft.com/office/drawing/2014/main" id="{1C9C5B8D-F587-FB2F-BA1A-3CFB0DB26469}"/>
                  </a:ext>
                </a:extLst>
              </p:cNvPr>
              <p:cNvPicPr>
                <a:picLocks noGrp="1" noRot="1" noChangeAspect="1" noMove="1" noResize="1" noEditPoints="1" noAdjustHandles="1" noChangeArrowheads="1" noChangeShapeType="1"/>
              </p:cNvPicPr>
              <p:nvPr/>
            </p:nvPicPr>
            <p:blipFill>
              <a:blip r:embed="rId58"/>
              <a:stretch>
                <a:fillRect/>
              </a:stretch>
            </p:blipFill>
            <p:spPr>
              <a:xfrm>
                <a:off x="310609" y="4602164"/>
                <a:ext cx="556756" cy="3131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8" name="Slide Zoom 47">
                <a:extLst>
                  <a:ext uri="{FF2B5EF4-FFF2-40B4-BE49-F238E27FC236}">
                    <a16:creationId xmlns:a16="http://schemas.microsoft.com/office/drawing/2014/main" id="{3B6CFDF2-B8D8-7AF5-7E95-906621804FB7}"/>
                  </a:ext>
                </a:extLst>
              </p:cNvPr>
              <p:cNvGraphicFramePr>
                <a:graphicFrameLocks noChangeAspect="1"/>
              </p:cNvGraphicFramePr>
              <p:nvPr>
                <p:extLst>
                  <p:ext uri="{D42A27DB-BD31-4B8C-83A1-F6EECF244321}">
                    <p14:modId xmlns:p14="http://schemas.microsoft.com/office/powerpoint/2010/main" val="4223226379"/>
                  </p:ext>
                </p:extLst>
              </p:nvPr>
            </p:nvGraphicFramePr>
            <p:xfrm>
              <a:off x="1553768" y="196339"/>
              <a:ext cx="649347" cy="409730"/>
            </p:xfrm>
            <a:graphic>
              <a:graphicData uri="http://schemas.microsoft.com/office/powerpoint/2016/slidezoom">
                <pslz:sldZm>
                  <pslz:sldZmObj sldId="273" cId="4036781964">
                    <pslz:zmPr id="{02891F06-71EC-4CD4-A624-3A1D3475B643}" returnToParent="0" transitionDur="1000">
                      <p166:blipFill xmlns:p166="http://schemas.microsoft.com/office/powerpoint/2016/6/main">
                        <a:blip r:embed="rId59"/>
                        <a:stretch>
                          <a:fillRect/>
                        </a:stretch>
                      </p166:blipFill>
                      <p166:spPr xmlns:p166="http://schemas.microsoft.com/office/powerpoint/2016/6/main">
                        <a:xfrm>
                          <a:off x="0" y="0"/>
                          <a:ext cx="649347" cy="409730"/>
                        </a:xfrm>
                        <a:prstGeom prst="rect">
                          <a:avLst/>
                        </a:prstGeom>
                        <a:ln w="3175">
                          <a:solidFill>
                            <a:prstClr val="ltGray"/>
                          </a:solidFill>
                        </a:ln>
                      </p166:spPr>
                    </pslz:zmPr>
                  </pslz:sldZmObj>
                </pslz:sldZm>
              </a:graphicData>
            </a:graphic>
          </p:graphicFrame>
        </mc:Choice>
        <mc:Fallback xmlns="">
          <p:pic>
            <p:nvPicPr>
              <p:cNvPr id="48" name="Slide Zoom 47">
                <a:hlinkClick r:id="rId60" action="ppaction://hlinksldjump"/>
                <a:extLst>
                  <a:ext uri="{FF2B5EF4-FFF2-40B4-BE49-F238E27FC236}">
                    <a16:creationId xmlns:a16="http://schemas.microsoft.com/office/drawing/2014/main" id="{3B6CFDF2-B8D8-7AF5-7E95-906621804FB7}"/>
                  </a:ext>
                </a:extLst>
              </p:cNvPr>
              <p:cNvPicPr>
                <a:picLocks noGrp="1" noRot="1" noChangeAspect="1" noMove="1" noResize="1" noEditPoints="1" noAdjustHandles="1" noChangeArrowheads="1" noChangeShapeType="1"/>
              </p:cNvPicPr>
              <p:nvPr/>
            </p:nvPicPr>
            <p:blipFill>
              <a:blip r:embed="rId61"/>
              <a:stretch>
                <a:fillRect/>
              </a:stretch>
            </p:blipFill>
            <p:spPr>
              <a:xfrm>
                <a:off x="1553768" y="196339"/>
                <a:ext cx="649347" cy="40973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0" name="Slide Zoom 49">
                <a:extLst>
                  <a:ext uri="{FF2B5EF4-FFF2-40B4-BE49-F238E27FC236}">
                    <a16:creationId xmlns:a16="http://schemas.microsoft.com/office/drawing/2014/main" id="{CB53B792-D7BD-EB0C-8375-E38B95B3B635}"/>
                  </a:ext>
                </a:extLst>
              </p:cNvPr>
              <p:cNvGraphicFramePr>
                <a:graphicFrameLocks noChangeAspect="1"/>
              </p:cNvGraphicFramePr>
              <p:nvPr>
                <p:extLst>
                  <p:ext uri="{D42A27DB-BD31-4B8C-83A1-F6EECF244321}">
                    <p14:modId xmlns:p14="http://schemas.microsoft.com/office/powerpoint/2010/main" val="662353412"/>
                  </p:ext>
                </p:extLst>
              </p:nvPr>
            </p:nvGraphicFramePr>
            <p:xfrm>
              <a:off x="1597373" y="688018"/>
              <a:ext cx="605742" cy="340730"/>
            </p:xfrm>
            <a:graphic>
              <a:graphicData uri="http://schemas.microsoft.com/office/powerpoint/2016/slidezoom">
                <pslz:sldZm>
                  <pslz:sldZmObj sldId="274" cId="2113309585">
                    <pslz:zmPr id="{21EC21AE-4AC3-47D4-B691-CEBEB39772DC}" returnToParent="0" transitionDur="1000">
                      <p166:blipFill xmlns:p166="http://schemas.microsoft.com/office/powerpoint/2016/6/main">
                        <a:blip r:embed="rId62"/>
                        <a:stretch>
                          <a:fillRect/>
                        </a:stretch>
                      </p166:blipFill>
                      <p166:spPr xmlns:p166="http://schemas.microsoft.com/office/powerpoint/2016/6/main">
                        <a:xfrm>
                          <a:off x="0" y="0"/>
                          <a:ext cx="605742" cy="340730"/>
                        </a:xfrm>
                        <a:prstGeom prst="rect">
                          <a:avLst/>
                        </a:prstGeom>
                        <a:ln w="3175">
                          <a:solidFill>
                            <a:prstClr val="ltGray"/>
                          </a:solidFill>
                        </a:ln>
                      </p166:spPr>
                    </pslz:zmPr>
                  </pslz:sldZmObj>
                </pslz:sldZm>
              </a:graphicData>
            </a:graphic>
          </p:graphicFrame>
        </mc:Choice>
        <mc:Fallback xmlns="">
          <p:pic>
            <p:nvPicPr>
              <p:cNvPr id="50" name="Slide Zoom 49">
                <a:hlinkClick r:id="rId63" action="ppaction://hlinksldjump"/>
                <a:extLst>
                  <a:ext uri="{FF2B5EF4-FFF2-40B4-BE49-F238E27FC236}">
                    <a16:creationId xmlns:a16="http://schemas.microsoft.com/office/drawing/2014/main" id="{CB53B792-D7BD-EB0C-8375-E38B95B3B635}"/>
                  </a:ext>
                </a:extLst>
              </p:cNvPr>
              <p:cNvPicPr>
                <a:picLocks noGrp="1" noRot="1" noChangeAspect="1" noMove="1" noResize="1" noEditPoints="1" noAdjustHandles="1" noChangeArrowheads="1" noChangeShapeType="1"/>
              </p:cNvPicPr>
              <p:nvPr/>
            </p:nvPicPr>
            <p:blipFill>
              <a:blip r:embed="rId64"/>
              <a:stretch>
                <a:fillRect/>
              </a:stretch>
            </p:blipFill>
            <p:spPr>
              <a:xfrm>
                <a:off x="1597373" y="688018"/>
                <a:ext cx="605742" cy="34073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2" name="Slide Zoom 51">
                <a:extLst>
                  <a:ext uri="{FF2B5EF4-FFF2-40B4-BE49-F238E27FC236}">
                    <a16:creationId xmlns:a16="http://schemas.microsoft.com/office/drawing/2014/main" id="{EE65FAFD-D1E3-E26F-3646-0E8C04045D91}"/>
                  </a:ext>
                </a:extLst>
              </p:cNvPr>
              <p:cNvGraphicFramePr>
                <a:graphicFrameLocks noChangeAspect="1"/>
              </p:cNvGraphicFramePr>
              <p:nvPr>
                <p:extLst>
                  <p:ext uri="{D42A27DB-BD31-4B8C-83A1-F6EECF244321}">
                    <p14:modId xmlns:p14="http://schemas.microsoft.com/office/powerpoint/2010/main" val="2245178407"/>
                  </p:ext>
                </p:extLst>
              </p:nvPr>
            </p:nvGraphicFramePr>
            <p:xfrm rot="19835660">
              <a:off x="275680" y="483421"/>
              <a:ext cx="1183370" cy="665646"/>
            </p:xfrm>
            <a:graphic>
              <a:graphicData uri="http://schemas.microsoft.com/office/powerpoint/2016/slidezoom">
                <pslz:sldZm>
                  <pslz:sldZmObj sldId="275" cId="2552978468">
                    <pslz:zmPr id="{FB044D24-8C6C-4433-87DE-6A5882D41105}" returnToParent="0" transitionDur="1000">
                      <p166:blipFill xmlns:p166="http://schemas.microsoft.com/office/powerpoint/2016/6/main">
                        <a:blip r:embed="rId65"/>
                        <a:stretch>
                          <a:fillRect/>
                        </a:stretch>
                      </p166:blipFill>
                      <p166:spPr xmlns:p166="http://schemas.microsoft.com/office/powerpoint/2016/6/main">
                        <a:xfrm rot="19835660">
                          <a:off x="0" y="0"/>
                          <a:ext cx="1183370" cy="665646"/>
                        </a:xfrm>
                        <a:prstGeom prst="rect">
                          <a:avLst/>
                        </a:prstGeom>
                        <a:ln w="3175">
                          <a:solidFill>
                            <a:prstClr val="ltGray"/>
                          </a:solidFill>
                        </a:ln>
                      </p166:spPr>
                    </pslz:zmPr>
                  </pslz:sldZmObj>
                </pslz:sldZm>
              </a:graphicData>
            </a:graphic>
          </p:graphicFrame>
        </mc:Choice>
        <mc:Fallback xmlns="">
          <p:pic>
            <p:nvPicPr>
              <p:cNvPr id="52" name="Slide Zoom 51">
                <a:hlinkClick r:id="rId66" action="ppaction://hlinksldjump"/>
                <a:extLst>
                  <a:ext uri="{FF2B5EF4-FFF2-40B4-BE49-F238E27FC236}">
                    <a16:creationId xmlns:a16="http://schemas.microsoft.com/office/drawing/2014/main" id="{EE65FAFD-D1E3-E26F-3646-0E8C04045D91}"/>
                  </a:ext>
                </a:extLst>
              </p:cNvPr>
              <p:cNvPicPr>
                <a:picLocks noGrp="1" noRot="1" noChangeAspect="1" noMove="1" noResize="1" noEditPoints="1" noAdjustHandles="1" noChangeArrowheads="1" noChangeShapeType="1"/>
              </p:cNvPicPr>
              <p:nvPr/>
            </p:nvPicPr>
            <p:blipFill>
              <a:blip r:embed="rId67"/>
              <a:stretch>
                <a:fillRect/>
              </a:stretch>
            </p:blipFill>
            <p:spPr>
              <a:xfrm rot="19835660">
                <a:off x="275680" y="483421"/>
                <a:ext cx="1183370" cy="665646"/>
              </a:xfrm>
              <a:prstGeom prst="rect">
                <a:avLst/>
              </a:prstGeom>
              <a:ln w="3175">
                <a:solidFill>
                  <a:prstClr val="ltGray"/>
                </a:solidFill>
              </a:ln>
            </p:spPr>
          </p:pic>
        </mc:Fallback>
      </mc:AlternateContent>
    </p:spTree>
    <p:extLst>
      <p:ext uri="{BB962C8B-B14F-4D97-AF65-F5344CB8AC3E}">
        <p14:creationId xmlns:p14="http://schemas.microsoft.com/office/powerpoint/2010/main" val="35594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305905" y="164200"/>
            <a:ext cx="4113467" cy="819861"/>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3083235" y="1126328"/>
            <a:ext cx="8672274" cy="563285"/>
          </a:xfrm>
          <a:prstGeom prst="rect">
            <a:avLst/>
          </a:prstGeom>
          <a:noFill/>
          <a:ln/>
        </p:spPr>
        <p:txBody>
          <a:bodyPr wrap="none" lIns="0" tIns="0" rIns="0" bIns="0" rtlCol="0" anchor="t"/>
          <a:lstStyle/>
          <a:p>
            <a:pPr marL="0" indent="0" algn="l">
              <a:lnSpc>
                <a:spcPts val="4400"/>
              </a:lnSpc>
              <a:buNone/>
            </a:pPr>
            <a:r>
              <a:rPr lang="en-US" sz="3600" b="1" kern="0" spc="-106" dirty="0">
                <a:solidFill>
                  <a:srgbClr val="FFFFFF"/>
                </a:solidFill>
                <a:latin typeface="Overpass Bold" pitchFamily="34" charset="0"/>
                <a:ea typeface="Overpass Bold" pitchFamily="34" charset="-122"/>
                <a:cs typeface="Overpass Bold" pitchFamily="34" charset="-120"/>
              </a:rPr>
              <a:t>Built for Scale &amp; Reliability</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3442728" y="283855"/>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Technology Stack</a:t>
            </a:r>
            <a:endParaRPr lang="en-US" sz="4400" dirty="0"/>
          </a:p>
        </p:txBody>
      </p:sp>
      <p:sp>
        <p:nvSpPr>
          <p:cNvPr id="5" name="Text 0"/>
          <p:cNvSpPr/>
          <p:nvPr/>
        </p:nvSpPr>
        <p:spPr>
          <a:xfrm>
            <a:off x="5501247" y="-7540530"/>
            <a:ext cx="5616773" cy="702112"/>
          </a:xfrm>
          <a:prstGeom prst="rect">
            <a:avLst/>
          </a:prstGeom>
          <a:noFill/>
          <a:ln/>
        </p:spPr>
        <p:txBody>
          <a:bodyPr wrap="none" lIns="0" tIns="0" rIns="0" bIns="0" rtlCol="0" anchor="t"/>
          <a:lstStyle/>
          <a:p>
            <a:pPr marL="0" indent="0" algn="l">
              <a:lnSpc>
                <a:spcPts val="5500"/>
              </a:lnSpc>
              <a:buNone/>
            </a:pPr>
            <a:endParaRPr lang="en-US" sz="4400" dirty="0"/>
          </a:p>
        </p:txBody>
      </p:sp>
      <p:sp>
        <p:nvSpPr>
          <p:cNvPr id="7" name="Text 1"/>
          <p:cNvSpPr/>
          <p:nvPr/>
        </p:nvSpPr>
        <p:spPr>
          <a:xfrm>
            <a:off x="5501247" y="-6743050"/>
            <a:ext cx="5239464" cy="561618"/>
          </a:xfrm>
          <a:prstGeom prst="rect">
            <a:avLst/>
          </a:prstGeom>
          <a:noFill/>
          <a:ln/>
        </p:spPr>
        <p:txBody>
          <a:bodyPr wrap="none" lIns="0" tIns="0" rIns="0" bIns="0" rtlCol="0" anchor="t"/>
          <a:lstStyle/>
          <a:p>
            <a:pPr marL="0" indent="0" algn="l">
              <a:lnSpc>
                <a:spcPts val="4400"/>
              </a:lnSpc>
              <a:buNone/>
            </a:pPr>
            <a:endParaRPr lang="en-US" sz="3500" dirty="0"/>
          </a:p>
        </p:txBody>
      </p:sp>
      <p:sp>
        <p:nvSpPr>
          <p:cNvPr id="8" name="Shape 2"/>
          <p:cNvSpPr/>
          <p:nvPr/>
        </p:nvSpPr>
        <p:spPr>
          <a:xfrm>
            <a:off x="140676" y="1972850"/>
            <a:ext cx="3817663" cy="4554995"/>
          </a:xfrm>
          <a:prstGeom prst="roundRect">
            <a:avLst>
              <a:gd name="adj" fmla="val 2410"/>
            </a:avLst>
          </a:prstGeom>
          <a:solidFill>
            <a:srgbClr val="7E023C"/>
          </a:solidFill>
          <a:ln w="7620">
            <a:solidFill>
              <a:srgbClr val="971B55"/>
            </a:solidFill>
            <a:prstDash val="solid"/>
          </a:ln>
        </p:spPr>
        <p:txBody>
          <a:bodyPr/>
          <a:lstStyle/>
          <a:p>
            <a:endParaRPr lang="en-IN" dirty="0"/>
          </a:p>
        </p:txBody>
      </p:sp>
      <p:sp>
        <p:nvSpPr>
          <p:cNvPr id="9" name="Shape 3"/>
          <p:cNvSpPr/>
          <p:nvPr/>
        </p:nvSpPr>
        <p:spPr>
          <a:xfrm>
            <a:off x="1542703" y="2053564"/>
            <a:ext cx="838527" cy="871180"/>
          </a:xfrm>
          <a:prstGeom prst="roundRect">
            <a:avLst>
              <a:gd name="adj" fmla="val 12768924"/>
            </a:avLst>
          </a:prstGeom>
          <a:solidFill>
            <a:srgbClr val="F20374"/>
          </a:solidFill>
          <a:ln/>
        </p:spPr>
        <p:txBody>
          <a:bodyPr/>
          <a:lstStyle/>
          <a:p>
            <a:endParaRPr lang="en-IN" dirty="0"/>
          </a:p>
        </p:txBody>
      </p:sp>
      <p:pic>
        <p:nvPicPr>
          <p:cNvPr id="10"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5972" y="2340088"/>
            <a:ext cx="391987" cy="391987"/>
          </a:xfrm>
          <a:prstGeom prst="rect">
            <a:avLst/>
          </a:prstGeom>
        </p:spPr>
      </p:pic>
      <p:sp>
        <p:nvSpPr>
          <p:cNvPr id="30" name="Shape 2">
            <a:extLst>
              <a:ext uri="{FF2B5EF4-FFF2-40B4-BE49-F238E27FC236}">
                <a16:creationId xmlns:a16="http://schemas.microsoft.com/office/drawing/2014/main" id="{1B602EA9-283C-458D-CB36-6EE433678515}"/>
              </a:ext>
            </a:extLst>
          </p:cNvPr>
          <p:cNvSpPr/>
          <p:nvPr/>
        </p:nvSpPr>
        <p:spPr>
          <a:xfrm>
            <a:off x="4222320" y="1950496"/>
            <a:ext cx="3817663" cy="4554995"/>
          </a:xfrm>
          <a:prstGeom prst="roundRect">
            <a:avLst>
              <a:gd name="adj" fmla="val 2410"/>
            </a:avLst>
          </a:prstGeom>
          <a:solidFill>
            <a:srgbClr val="7E023C"/>
          </a:solidFill>
          <a:ln w="7620">
            <a:solidFill>
              <a:srgbClr val="971B55"/>
            </a:solidFill>
            <a:prstDash val="solid"/>
          </a:ln>
        </p:spPr>
        <p:txBody>
          <a:bodyPr/>
          <a:lstStyle/>
          <a:p>
            <a:endParaRPr lang="en-IN" dirty="0"/>
          </a:p>
        </p:txBody>
      </p:sp>
      <p:sp>
        <p:nvSpPr>
          <p:cNvPr id="31" name="Shape 2">
            <a:extLst>
              <a:ext uri="{FF2B5EF4-FFF2-40B4-BE49-F238E27FC236}">
                <a16:creationId xmlns:a16="http://schemas.microsoft.com/office/drawing/2014/main" id="{E1C77C85-607D-80BD-CAE9-233FC59EEE29}"/>
              </a:ext>
            </a:extLst>
          </p:cNvPr>
          <p:cNvSpPr/>
          <p:nvPr/>
        </p:nvSpPr>
        <p:spPr>
          <a:xfrm>
            <a:off x="8298440" y="1924851"/>
            <a:ext cx="3817663" cy="4554995"/>
          </a:xfrm>
          <a:prstGeom prst="roundRect">
            <a:avLst>
              <a:gd name="adj" fmla="val 2410"/>
            </a:avLst>
          </a:prstGeom>
          <a:solidFill>
            <a:srgbClr val="7E023C"/>
          </a:solidFill>
          <a:ln w="7620">
            <a:solidFill>
              <a:srgbClr val="971B55"/>
            </a:solidFill>
            <a:prstDash val="solid"/>
          </a:ln>
        </p:spPr>
        <p:txBody>
          <a:bodyPr/>
          <a:lstStyle/>
          <a:p>
            <a:endParaRPr lang="en-IN" dirty="0"/>
          </a:p>
        </p:txBody>
      </p:sp>
      <p:sp>
        <p:nvSpPr>
          <p:cNvPr id="32" name="Shape 3">
            <a:extLst>
              <a:ext uri="{FF2B5EF4-FFF2-40B4-BE49-F238E27FC236}">
                <a16:creationId xmlns:a16="http://schemas.microsoft.com/office/drawing/2014/main" id="{6D6C4BD5-6D00-21F1-5CDA-B091F9D30B7E}"/>
              </a:ext>
            </a:extLst>
          </p:cNvPr>
          <p:cNvSpPr/>
          <p:nvPr/>
        </p:nvSpPr>
        <p:spPr>
          <a:xfrm>
            <a:off x="5523162" y="2038663"/>
            <a:ext cx="838527" cy="871180"/>
          </a:xfrm>
          <a:prstGeom prst="roundRect">
            <a:avLst>
              <a:gd name="adj" fmla="val 12768924"/>
            </a:avLst>
          </a:prstGeom>
          <a:solidFill>
            <a:srgbClr val="F20374"/>
          </a:solidFill>
          <a:ln/>
        </p:spPr>
      </p:sp>
      <p:sp>
        <p:nvSpPr>
          <p:cNvPr id="33" name="Shape 3">
            <a:extLst>
              <a:ext uri="{FF2B5EF4-FFF2-40B4-BE49-F238E27FC236}">
                <a16:creationId xmlns:a16="http://schemas.microsoft.com/office/drawing/2014/main" id="{BD2A369F-3905-2E79-118A-8864A625DDEF}"/>
              </a:ext>
            </a:extLst>
          </p:cNvPr>
          <p:cNvSpPr/>
          <p:nvPr/>
        </p:nvSpPr>
        <p:spPr>
          <a:xfrm>
            <a:off x="9617872" y="2070616"/>
            <a:ext cx="838527" cy="871180"/>
          </a:xfrm>
          <a:prstGeom prst="roundRect">
            <a:avLst>
              <a:gd name="adj" fmla="val 12768924"/>
            </a:avLst>
          </a:prstGeom>
          <a:solidFill>
            <a:srgbClr val="F20374"/>
          </a:solidFill>
          <a:ln/>
        </p:spPr>
      </p:sp>
      <p:pic>
        <p:nvPicPr>
          <p:cNvPr id="17" name="Image 1"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9046" y="2271498"/>
            <a:ext cx="396954" cy="396954"/>
          </a:xfrm>
          <a:prstGeom prst="rect">
            <a:avLst/>
          </a:prstGeom>
        </p:spPr>
      </p:pic>
      <p:pic>
        <p:nvPicPr>
          <p:cNvPr id="25" name="Image 2"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08154" y="2229538"/>
            <a:ext cx="519231" cy="519231"/>
          </a:xfrm>
          <a:prstGeom prst="rect">
            <a:avLst/>
          </a:prstGeom>
        </p:spPr>
      </p:pic>
      <p:sp>
        <p:nvSpPr>
          <p:cNvPr id="11" name="Text 4"/>
          <p:cNvSpPr/>
          <p:nvPr/>
        </p:nvSpPr>
        <p:spPr>
          <a:xfrm>
            <a:off x="852894" y="2972600"/>
            <a:ext cx="2808327" cy="350996"/>
          </a:xfrm>
          <a:prstGeom prst="rect">
            <a:avLst/>
          </a:prstGeom>
          <a:noFill/>
          <a:ln/>
        </p:spPr>
        <p:txBody>
          <a:bodyPr wrap="none" lIns="0" tIns="0" rIns="0" bIns="0" rtlCol="0" anchor="t"/>
          <a:lstStyle/>
          <a:p>
            <a:pPr marL="0" indent="0" algn="l">
              <a:lnSpc>
                <a:spcPts val="2750"/>
              </a:lnSpc>
              <a:buNone/>
            </a:pPr>
            <a:r>
              <a:rPr lang="en-US" sz="2200" b="1" kern="0" spc="-66" dirty="0">
                <a:solidFill>
                  <a:srgbClr val="E5E0DF"/>
                </a:solidFill>
                <a:latin typeface="Overpass Bold" pitchFamily="34" charset="0"/>
                <a:ea typeface="Overpass Bold" pitchFamily="34" charset="-122"/>
                <a:cs typeface="Overpass Bold" pitchFamily="34" charset="-120"/>
              </a:rPr>
              <a:t>AI/ML Framework</a:t>
            </a:r>
            <a:endParaRPr lang="en-US" sz="2200" dirty="0"/>
          </a:p>
        </p:txBody>
      </p:sp>
      <p:sp>
        <p:nvSpPr>
          <p:cNvPr id="12" name="Text 5"/>
          <p:cNvSpPr/>
          <p:nvPr/>
        </p:nvSpPr>
        <p:spPr>
          <a:xfrm>
            <a:off x="272575" y="3466710"/>
            <a:ext cx="3668316" cy="859393"/>
          </a:xfrm>
          <a:prstGeom prst="rect">
            <a:avLst/>
          </a:prstGeom>
          <a:noFill/>
          <a:ln/>
        </p:spPr>
        <p:txBody>
          <a:bodyPr wrap="square" lIns="0" tIns="0" rIns="0" bIns="0" rtlCol="0" anchor="t"/>
          <a:lstStyle/>
          <a:p>
            <a:pPr marL="342900" indent="-342900" algn="l">
              <a:lnSpc>
                <a:spcPts val="3350"/>
              </a:lnSpc>
              <a:buSzPct val="100000"/>
              <a:buChar char="•"/>
            </a:pPr>
            <a:r>
              <a:rPr lang="en-US" sz="1850" dirty="0">
                <a:solidFill>
                  <a:srgbClr val="E5E0DF"/>
                </a:solidFill>
                <a:latin typeface="Overpass" pitchFamily="34" charset="0"/>
                <a:ea typeface="Overpass" pitchFamily="34" charset="-122"/>
                <a:cs typeface="Overpass" pitchFamily="34" charset="-120"/>
              </a:rPr>
              <a:t>OpenAI GPT-4 / Google PaLM 2 for NLP</a:t>
            </a:r>
            <a:endParaRPr lang="en-US" sz="1850" dirty="0"/>
          </a:p>
        </p:txBody>
      </p:sp>
      <p:sp>
        <p:nvSpPr>
          <p:cNvPr id="13" name="Text 6"/>
          <p:cNvSpPr/>
          <p:nvPr/>
        </p:nvSpPr>
        <p:spPr>
          <a:xfrm>
            <a:off x="272575" y="4409566"/>
            <a:ext cx="3668316" cy="859393"/>
          </a:xfrm>
          <a:prstGeom prst="rect">
            <a:avLst/>
          </a:prstGeom>
          <a:noFill/>
          <a:ln/>
        </p:spPr>
        <p:txBody>
          <a:bodyPr wrap="square" lIns="0" tIns="0" rIns="0" bIns="0" rtlCol="0" anchor="t"/>
          <a:lstStyle/>
          <a:p>
            <a:pPr marL="342900" indent="-342900" algn="l">
              <a:lnSpc>
                <a:spcPts val="3350"/>
              </a:lnSpc>
              <a:buSzPct val="100000"/>
              <a:buChar char="•"/>
            </a:pPr>
            <a:r>
              <a:rPr lang="en-US" sz="1850" dirty="0">
                <a:solidFill>
                  <a:srgbClr val="E5E0DF"/>
                </a:solidFill>
                <a:latin typeface="Overpass" pitchFamily="34" charset="0"/>
                <a:ea typeface="Overpass" pitchFamily="34" charset="-122"/>
                <a:cs typeface="Overpass" pitchFamily="34" charset="-120"/>
              </a:rPr>
              <a:t>Machine Learning for symptom analysis</a:t>
            </a:r>
            <a:endParaRPr lang="en-US" sz="1850" dirty="0"/>
          </a:p>
        </p:txBody>
      </p:sp>
      <p:sp>
        <p:nvSpPr>
          <p:cNvPr id="14" name="Text 7"/>
          <p:cNvSpPr/>
          <p:nvPr/>
        </p:nvSpPr>
        <p:spPr>
          <a:xfrm>
            <a:off x="272575" y="5208089"/>
            <a:ext cx="3668316" cy="859393"/>
          </a:xfrm>
          <a:prstGeom prst="rect">
            <a:avLst/>
          </a:prstGeom>
          <a:noFill/>
          <a:ln/>
        </p:spPr>
        <p:txBody>
          <a:bodyPr wrap="square" lIns="0" tIns="0" rIns="0" bIns="0" rtlCol="0" anchor="t"/>
          <a:lstStyle/>
          <a:p>
            <a:pPr marL="342900" indent="-342900" algn="l">
              <a:lnSpc>
                <a:spcPts val="3350"/>
              </a:lnSpc>
              <a:buSzPct val="100000"/>
              <a:buChar char="•"/>
            </a:pPr>
            <a:r>
              <a:rPr lang="en-US" sz="1850" dirty="0">
                <a:solidFill>
                  <a:srgbClr val="E5E0DF"/>
                </a:solidFill>
                <a:latin typeface="Overpass" pitchFamily="34" charset="0"/>
                <a:ea typeface="Overpass" pitchFamily="34" charset="-122"/>
                <a:cs typeface="Overpass" pitchFamily="34" charset="-120"/>
              </a:rPr>
              <a:t>Deep Learning for predictive alerts</a:t>
            </a:r>
            <a:endParaRPr lang="en-US" sz="1850" dirty="0"/>
          </a:p>
        </p:txBody>
      </p:sp>
      <p:sp>
        <p:nvSpPr>
          <p:cNvPr id="18" name="Text 10"/>
          <p:cNvSpPr/>
          <p:nvPr/>
        </p:nvSpPr>
        <p:spPr>
          <a:xfrm>
            <a:off x="5297696" y="2998010"/>
            <a:ext cx="2808327" cy="350996"/>
          </a:xfrm>
          <a:prstGeom prst="rect">
            <a:avLst/>
          </a:prstGeom>
          <a:noFill/>
          <a:ln/>
        </p:spPr>
        <p:txBody>
          <a:bodyPr wrap="none" lIns="0" tIns="0" rIns="0" bIns="0" rtlCol="0" anchor="t"/>
          <a:lstStyle/>
          <a:p>
            <a:pPr marL="0" indent="0" algn="l">
              <a:lnSpc>
                <a:spcPts val="2750"/>
              </a:lnSpc>
              <a:buNone/>
            </a:pPr>
            <a:r>
              <a:rPr lang="en-US" sz="2200" b="1" kern="0" spc="-66" dirty="0">
                <a:solidFill>
                  <a:srgbClr val="E5E0DF"/>
                </a:solidFill>
                <a:latin typeface="Overpass Bold" pitchFamily="34" charset="0"/>
                <a:ea typeface="Overpass Bold" pitchFamily="34" charset="-122"/>
                <a:cs typeface="Overpass Bold" pitchFamily="34" charset="-120"/>
              </a:rPr>
              <a:t>Integration</a:t>
            </a:r>
            <a:endParaRPr lang="en-US" sz="2200" dirty="0"/>
          </a:p>
        </p:txBody>
      </p:sp>
      <p:sp>
        <p:nvSpPr>
          <p:cNvPr id="19" name="Text 11"/>
          <p:cNvSpPr/>
          <p:nvPr/>
        </p:nvSpPr>
        <p:spPr>
          <a:xfrm>
            <a:off x="4347848" y="3466710"/>
            <a:ext cx="3668316" cy="429697"/>
          </a:xfrm>
          <a:prstGeom prst="rect">
            <a:avLst/>
          </a:prstGeom>
          <a:noFill/>
          <a:ln/>
        </p:spPr>
        <p:txBody>
          <a:bodyPr wrap="none" lIns="0" tIns="0" rIns="0" bIns="0" rtlCol="0" anchor="t"/>
          <a:lstStyle/>
          <a:p>
            <a:pPr marL="342900" indent="-342900" algn="l">
              <a:lnSpc>
                <a:spcPts val="3350"/>
              </a:lnSpc>
              <a:buSzPct val="100000"/>
              <a:buChar char="•"/>
            </a:pPr>
            <a:r>
              <a:rPr lang="en-US" sz="1850" dirty="0">
                <a:solidFill>
                  <a:srgbClr val="E5E0DF"/>
                </a:solidFill>
                <a:latin typeface="Overpass" pitchFamily="34" charset="0"/>
                <a:ea typeface="Overpass" pitchFamily="34" charset="-122"/>
                <a:cs typeface="Overpass" pitchFamily="34" charset="-120"/>
              </a:rPr>
              <a:t>WhatsApp Business API</a:t>
            </a:r>
            <a:endParaRPr lang="en-US" sz="1850" dirty="0"/>
          </a:p>
        </p:txBody>
      </p:sp>
      <p:sp>
        <p:nvSpPr>
          <p:cNvPr id="20" name="Text 12"/>
          <p:cNvSpPr/>
          <p:nvPr/>
        </p:nvSpPr>
        <p:spPr>
          <a:xfrm>
            <a:off x="4347848" y="3840970"/>
            <a:ext cx="3668316" cy="859393"/>
          </a:xfrm>
          <a:prstGeom prst="rect">
            <a:avLst/>
          </a:prstGeom>
          <a:noFill/>
          <a:ln/>
        </p:spPr>
        <p:txBody>
          <a:bodyPr wrap="square" lIns="0" tIns="0" rIns="0" bIns="0" rtlCol="0" anchor="t"/>
          <a:lstStyle/>
          <a:p>
            <a:pPr marL="342900" indent="-342900" algn="l">
              <a:lnSpc>
                <a:spcPts val="3350"/>
              </a:lnSpc>
              <a:buSzPct val="100000"/>
              <a:buChar char="•"/>
            </a:pPr>
            <a:r>
              <a:rPr lang="en-US" sz="1850" dirty="0">
                <a:solidFill>
                  <a:srgbClr val="E5E0DF"/>
                </a:solidFill>
                <a:latin typeface="Overpass" pitchFamily="34" charset="0"/>
                <a:ea typeface="Overpass" pitchFamily="34" charset="-122"/>
                <a:cs typeface="Overpass" pitchFamily="34" charset="-120"/>
              </a:rPr>
              <a:t>SMS Gateway (Twilio/AWS SNS)</a:t>
            </a:r>
            <a:endParaRPr lang="en-US" sz="1850" dirty="0"/>
          </a:p>
        </p:txBody>
      </p:sp>
      <p:sp>
        <p:nvSpPr>
          <p:cNvPr id="22" name="Text 14"/>
          <p:cNvSpPr/>
          <p:nvPr/>
        </p:nvSpPr>
        <p:spPr>
          <a:xfrm>
            <a:off x="4347848" y="5466604"/>
            <a:ext cx="3668316" cy="859393"/>
          </a:xfrm>
          <a:prstGeom prst="rect">
            <a:avLst/>
          </a:prstGeom>
          <a:noFill/>
          <a:ln/>
        </p:spPr>
        <p:txBody>
          <a:bodyPr wrap="square" lIns="0" tIns="0" rIns="0" bIns="0" rtlCol="0" anchor="t"/>
          <a:lstStyle/>
          <a:p>
            <a:pPr marL="342900" indent="-342900" algn="l">
              <a:lnSpc>
                <a:spcPts val="3350"/>
              </a:lnSpc>
              <a:buSzPct val="100000"/>
              <a:buChar char="•"/>
            </a:pPr>
            <a:r>
              <a:rPr lang="en-US" sz="1850" dirty="0">
                <a:solidFill>
                  <a:srgbClr val="E5E0DF"/>
                </a:solidFill>
                <a:latin typeface="Overpass" pitchFamily="34" charset="0"/>
                <a:ea typeface="Overpass" pitchFamily="34" charset="-122"/>
                <a:cs typeface="Overpass" pitchFamily="34" charset="-120"/>
              </a:rPr>
              <a:t>Electronic Health Records (EHR) compatibility</a:t>
            </a:r>
            <a:endParaRPr lang="en-US" sz="1850" dirty="0"/>
          </a:p>
        </p:txBody>
      </p:sp>
      <p:sp>
        <p:nvSpPr>
          <p:cNvPr id="26" name="Text 17"/>
          <p:cNvSpPr/>
          <p:nvPr/>
        </p:nvSpPr>
        <p:spPr>
          <a:xfrm>
            <a:off x="9233342" y="2972600"/>
            <a:ext cx="2808327" cy="350996"/>
          </a:xfrm>
          <a:prstGeom prst="rect">
            <a:avLst/>
          </a:prstGeom>
          <a:noFill/>
          <a:ln/>
        </p:spPr>
        <p:txBody>
          <a:bodyPr wrap="none" lIns="0" tIns="0" rIns="0" bIns="0" rtlCol="0" anchor="t"/>
          <a:lstStyle/>
          <a:p>
            <a:pPr marL="0" indent="0" algn="l">
              <a:lnSpc>
                <a:spcPts val="2750"/>
              </a:lnSpc>
              <a:buNone/>
            </a:pPr>
            <a:r>
              <a:rPr lang="en-US" sz="2200" b="1" kern="0" spc="-66" dirty="0">
                <a:solidFill>
                  <a:srgbClr val="E5E0DF"/>
                </a:solidFill>
                <a:latin typeface="Overpass Bold" pitchFamily="34" charset="0"/>
                <a:ea typeface="Overpass Bold" pitchFamily="34" charset="-122"/>
                <a:cs typeface="Overpass Bold" pitchFamily="34" charset="-120"/>
              </a:rPr>
              <a:t>Infrastructure</a:t>
            </a:r>
            <a:endParaRPr lang="en-US" sz="2200" dirty="0"/>
          </a:p>
        </p:txBody>
      </p:sp>
      <p:sp>
        <p:nvSpPr>
          <p:cNvPr id="28" name="Text 18"/>
          <p:cNvSpPr/>
          <p:nvPr/>
        </p:nvSpPr>
        <p:spPr>
          <a:xfrm>
            <a:off x="8447787" y="3502759"/>
            <a:ext cx="3668316" cy="859393"/>
          </a:xfrm>
          <a:prstGeom prst="rect">
            <a:avLst/>
          </a:prstGeom>
          <a:noFill/>
          <a:ln/>
        </p:spPr>
        <p:txBody>
          <a:bodyPr wrap="square" lIns="0" tIns="0" rIns="0" bIns="0" rtlCol="0" anchor="t"/>
          <a:lstStyle/>
          <a:p>
            <a:pPr marL="342900" indent="-342900" algn="l">
              <a:lnSpc>
                <a:spcPts val="3350"/>
              </a:lnSpc>
              <a:buSzPct val="100000"/>
              <a:buChar char="•"/>
            </a:pPr>
            <a:r>
              <a:rPr lang="en-US" sz="1850" dirty="0">
                <a:solidFill>
                  <a:srgbClr val="E5E0DF"/>
                </a:solidFill>
                <a:latin typeface="Overpass" pitchFamily="34" charset="0"/>
                <a:ea typeface="Overpass" pitchFamily="34" charset="-122"/>
                <a:cs typeface="Overpass" pitchFamily="34" charset="-120"/>
              </a:rPr>
              <a:t>Cloud-based (AWS/Azure) for 99.9% uptime</a:t>
            </a:r>
            <a:endParaRPr lang="en-US" sz="1850" dirty="0"/>
          </a:p>
        </p:txBody>
      </p:sp>
      <p:sp>
        <p:nvSpPr>
          <p:cNvPr id="29" name="Text 19"/>
          <p:cNvSpPr/>
          <p:nvPr/>
        </p:nvSpPr>
        <p:spPr>
          <a:xfrm>
            <a:off x="8447787" y="4445615"/>
            <a:ext cx="3668316" cy="859393"/>
          </a:xfrm>
          <a:prstGeom prst="rect">
            <a:avLst/>
          </a:prstGeom>
          <a:noFill/>
          <a:ln/>
        </p:spPr>
        <p:txBody>
          <a:bodyPr wrap="square" lIns="0" tIns="0" rIns="0" bIns="0" rtlCol="0" anchor="t"/>
          <a:lstStyle/>
          <a:p>
            <a:pPr marL="342900" indent="-342900" algn="l">
              <a:lnSpc>
                <a:spcPts val="3350"/>
              </a:lnSpc>
              <a:buSzPct val="100000"/>
              <a:buChar char="•"/>
            </a:pPr>
            <a:r>
              <a:rPr lang="en-US" sz="1850" dirty="0">
                <a:solidFill>
                  <a:srgbClr val="E5E0DF"/>
                </a:solidFill>
                <a:latin typeface="Overpass" pitchFamily="34" charset="0"/>
                <a:ea typeface="Overpass" pitchFamily="34" charset="-122"/>
                <a:cs typeface="Overpass" pitchFamily="34" charset="-120"/>
              </a:rPr>
              <a:t>Secure data encryption (HIPAA-compliant)</a:t>
            </a:r>
            <a:endParaRPr lang="en-US" sz="1850" dirty="0"/>
          </a:p>
        </p:txBody>
      </p:sp>
      <p:sp>
        <p:nvSpPr>
          <p:cNvPr id="21" name="Text 13"/>
          <p:cNvSpPr/>
          <p:nvPr/>
        </p:nvSpPr>
        <p:spPr>
          <a:xfrm>
            <a:off x="4347848" y="4617204"/>
            <a:ext cx="3668316" cy="859393"/>
          </a:xfrm>
          <a:prstGeom prst="rect">
            <a:avLst/>
          </a:prstGeom>
          <a:noFill/>
          <a:ln/>
        </p:spPr>
        <p:txBody>
          <a:bodyPr wrap="square" lIns="0" tIns="0" rIns="0" bIns="0" rtlCol="0" anchor="t"/>
          <a:lstStyle/>
          <a:p>
            <a:pPr marL="342900" indent="-342900" algn="l">
              <a:lnSpc>
                <a:spcPts val="3350"/>
              </a:lnSpc>
              <a:buSzPct val="100000"/>
              <a:buChar char="•"/>
            </a:pPr>
            <a:r>
              <a:rPr lang="en-US" sz="1850" dirty="0">
                <a:solidFill>
                  <a:srgbClr val="E5E0DF"/>
                </a:solidFill>
                <a:latin typeface="Overpass" pitchFamily="34" charset="0"/>
                <a:ea typeface="Overpass" pitchFamily="34" charset="-122"/>
                <a:cs typeface="Overpass" pitchFamily="34" charset="-120"/>
              </a:rPr>
              <a:t>Government Health Databases (API integration)</a:t>
            </a:r>
            <a:endParaRPr lang="en-US" sz="1850" dirty="0"/>
          </a:p>
        </p:txBody>
      </p:sp>
    </p:spTree>
    <p:extLst>
      <p:ext uri="{BB962C8B-B14F-4D97-AF65-F5344CB8AC3E}">
        <p14:creationId xmlns:p14="http://schemas.microsoft.com/office/powerpoint/2010/main" val="338540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08634"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2958667" y="157166"/>
            <a:ext cx="4946842" cy="749398"/>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3096912" y="1171041"/>
            <a:ext cx="8672274" cy="563285"/>
          </a:xfrm>
          <a:prstGeom prst="rect">
            <a:avLst/>
          </a:prstGeom>
          <a:noFill/>
          <a:ln/>
        </p:spPr>
        <p:txBody>
          <a:bodyPr wrap="none" lIns="0" tIns="0" rIns="0" bIns="0" rtlCol="0" anchor="t"/>
          <a:lstStyle/>
          <a:p>
            <a:pPr marL="0" indent="0" algn="l">
              <a:lnSpc>
                <a:spcPts val="3350"/>
              </a:lnSpc>
              <a:buNone/>
            </a:pPr>
            <a:r>
              <a:rPr lang="en-US" sz="3600" b="1" kern="0" spc="-82" dirty="0">
                <a:solidFill>
                  <a:srgbClr val="FFFFFF"/>
                </a:solidFill>
                <a:latin typeface="Overpass Bold" pitchFamily="34" charset="0"/>
                <a:ea typeface="Overpass Bold" pitchFamily="34" charset="-122"/>
                <a:cs typeface="Overpass Bold" pitchFamily="34" charset="-120"/>
              </a:rPr>
              <a:t>How It All Works Together</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3279792" y="331851"/>
            <a:ext cx="5632490" cy="704017"/>
          </a:xfrm>
          <a:prstGeom prst="rect">
            <a:avLst/>
          </a:prstGeom>
          <a:noFill/>
          <a:ln/>
        </p:spPr>
        <p:txBody>
          <a:bodyPr wrap="none" lIns="0" tIns="0" rIns="0" bIns="0" rtlCol="0" anchor="t"/>
          <a:lstStyle/>
          <a:p>
            <a:pPr marL="0" indent="0" algn="l">
              <a:lnSpc>
                <a:spcPts val="4200"/>
              </a:lnSpc>
              <a:buNone/>
            </a:pPr>
            <a:r>
              <a:rPr lang="en-US" sz="4400" b="1" kern="0" spc="-102" dirty="0">
                <a:solidFill>
                  <a:srgbClr val="FFFFFF"/>
                </a:solidFill>
                <a:latin typeface="Overpass Bold" pitchFamily="34" charset="0"/>
                <a:ea typeface="Overpass Bold" pitchFamily="34" charset="-122"/>
                <a:cs typeface="Overpass Bold" pitchFamily="34" charset="-120"/>
              </a:rPr>
              <a:t>System Architecture</a:t>
            </a:r>
            <a:endParaRPr lang="en-US" sz="4400" dirty="0"/>
          </a:p>
        </p:txBody>
      </p:sp>
      <p:sp>
        <p:nvSpPr>
          <p:cNvPr id="5" name="Text 0"/>
          <p:cNvSpPr/>
          <p:nvPr/>
        </p:nvSpPr>
        <p:spPr>
          <a:xfrm>
            <a:off x="5395588" y="-7550785"/>
            <a:ext cx="4315182" cy="539353"/>
          </a:xfrm>
          <a:prstGeom prst="rect">
            <a:avLst/>
          </a:prstGeom>
          <a:noFill/>
          <a:ln/>
        </p:spPr>
        <p:txBody>
          <a:bodyPr wrap="none" lIns="0" tIns="0" rIns="0" bIns="0" rtlCol="0" anchor="t"/>
          <a:lstStyle/>
          <a:p>
            <a:pPr marL="0" indent="0" algn="l">
              <a:lnSpc>
                <a:spcPts val="4200"/>
              </a:lnSpc>
              <a:buNone/>
            </a:pPr>
            <a:endParaRPr lang="en-US" sz="3350" dirty="0"/>
          </a:p>
        </p:txBody>
      </p:sp>
      <p:sp>
        <p:nvSpPr>
          <p:cNvPr id="7" name="Text 1"/>
          <p:cNvSpPr/>
          <p:nvPr/>
        </p:nvSpPr>
        <p:spPr>
          <a:xfrm>
            <a:off x="5395588" y="-6938090"/>
            <a:ext cx="3859054" cy="431363"/>
          </a:xfrm>
          <a:prstGeom prst="rect">
            <a:avLst/>
          </a:prstGeom>
          <a:noFill/>
          <a:ln/>
        </p:spPr>
        <p:txBody>
          <a:bodyPr wrap="none" lIns="0" tIns="0" rIns="0" bIns="0" rtlCol="0" anchor="t"/>
          <a:lstStyle/>
          <a:p>
            <a:pPr marL="0" indent="0" algn="l">
              <a:lnSpc>
                <a:spcPts val="3350"/>
              </a:lnSpc>
              <a:buNone/>
            </a:pPr>
            <a:endParaRPr lang="en-US" sz="2700" dirty="0"/>
          </a:p>
        </p:txBody>
      </p:sp>
      <p:pic>
        <p:nvPicPr>
          <p:cNvPr id="8" name="Image 0" descr="preencoded.png"/>
          <p:cNvPicPr>
            <a:picLocks noChangeAspect="1"/>
          </p:cNvPicPr>
          <p:nvPr/>
        </p:nvPicPr>
        <p:blipFill>
          <a:blip r:embed="rId4"/>
          <a:stretch>
            <a:fillRect/>
          </a:stretch>
        </p:blipFill>
        <p:spPr>
          <a:xfrm>
            <a:off x="23446" y="1812046"/>
            <a:ext cx="5372142" cy="749397"/>
          </a:xfrm>
          <a:prstGeom prst="rect">
            <a:avLst/>
          </a:prstGeom>
        </p:spPr>
      </p:pic>
      <p:sp>
        <p:nvSpPr>
          <p:cNvPr id="9" name="Text 2"/>
          <p:cNvSpPr/>
          <p:nvPr/>
        </p:nvSpPr>
        <p:spPr>
          <a:xfrm>
            <a:off x="1895801" y="2648480"/>
            <a:ext cx="2157532" cy="269677"/>
          </a:xfrm>
          <a:prstGeom prst="rect">
            <a:avLst/>
          </a:prstGeom>
          <a:noFill/>
          <a:ln/>
        </p:spPr>
        <p:txBody>
          <a:bodyPr wrap="none" lIns="0" tIns="0" rIns="0" bIns="0" rtlCol="0" anchor="t"/>
          <a:lstStyle/>
          <a:p>
            <a:pPr marL="0" indent="0" algn="l">
              <a:lnSpc>
                <a:spcPts val="2100"/>
              </a:lnSpc>
              <a:buNone/>
            </a:pPr>
            <a:r>
              <a:rPr lang="en-US" sz="2000" b="1" kern="0" spc="-51" dirty="0">
                <a:solidFill>
                  <a:srgbClr val="E5E0DF"/>
                </a:solidFill>
                <a:latin typeface="Overpass Bold" pitchFamily="34" charset="0"/>
                <a:ea typeface="Overpass Bold" pitchFamily="34" charset="-122"/>
                <a:cs typeface="Overpass Bold" pitchFamily="34" charset="-120"/>
              </a:rPr>
              <a:t>User Input</a:t>
            </a:r>
            <a:endParaRPr lang="en-US" sz="2000" dirty="0"/>
          </a:p>
        </p:txBody>
      </p:sp>
      <p:sp>
        <p:nvSpPr>
          <p:cNvPr id="10" name="Text 3"/>
          <p:cNvSpPr/>
          <p:nvPr/>
        </p:nvSpPr>
        <p:spPr>
          <a:xfrm>
            <a:off x="1403798" y="2869462"/>
            <a:ext cx="6306622" cy="293370"/>
          </a:xfrm>
          <a:prstGeom prst="rect">
            <a:avLst/>
          </a:prstGeom>
          <a:noFill/>
          <a:ln/>
        </p:spPr>
        <p:txBody>
          <a:bodyPr wrap="none" lIns="0" tIns="0" rIns="0" bIns="0" rtlCol="0" anchor="t"/>
          <a:lstStyle/>
          <a:p>
            <a:pPr marL="0" indent="0" algn="l">
              <a:lnSpc>
                <a:spcPts val="2300"/>
              </a:lnSpc>
              <a:buNone/>
            </a:pPr>
            <a:r>
              <a:rPr lang="en-US" sz="1600" dirty="0">
                <a:solidFill>
                  <a:srgbClr val="E5E0DF"/>
                </a:solidFill>
                <a:latin typeface="Overpass" pitchFamily="34" charset="0"/>
                <a:ea typeface="Overpass" pitchFamily="34" charset="-122"/>
                <a:cs typeface="Overpass" pitchFamily="34" charset="-120"/>
              </a:rPr>
              <a:t>WhatsApp, SMS, Voice</a:t>
            </a:r>
            <a:endParaRPr lang="en-US" sz="1600" dirty="0"/>
          </a:p>
        </p:txBody>
      </p:sp>
      <p:pic>
        <p:nvPicPr>
          <p:cNvPr id="11" name="Image 1" descr="preencoded.png"/>
          <p:cNvPicPr>
            <a:picLocks noChangeAspect="1"/>
          </p:cNvPicPr>
          <p:nvPr/>
        </p:nvPicPr>
        <p:blipFill>
          <a:blip r:embed="rId5"/>
          <a:stretch>
            <a:fillRect/>
          </a:stretch>
        </p:blipFill>
        <p:spPr>
          <a:xfrm>
            <a:off x="6696780" y="1789192"/>
            <a:ext cx="5372142" cy="749397"/>
          </a:xfrm>
          <a:prstGeom prst="rect">
            <a:avLst/>
          </a:prstGeom>
        </p:spPr>
      </p:pic>
      <p:sp>
        <p:nvSpPr>
          <p:cNvPr id="12" name="Text 4"/>
          <p:cNvSpPr/>
          <p:nvPr/>
        </p:nvSpPr>
        <p:spPr>
          <a:xfrm>
            <a:off x="7213553" y="2657406"/>
            <a:ext cx="3204924" cy="269677"/>
          </a:xfrm>
          <a:prstGeom prst="rect">
            <a:avLst/>
          </a:prstGeom>
          <a:noFill/>
          <a:ln/>
        </p:spPr>
        <p:txBody>
          <a:bodyPr wrap="none" lIns="0" tIns="0" rIns="0" bIns="0" rtlCol="0" anchor="t"/>
          <a:lstStyle/>
          <a:p>
            <a:pPr marL="0" indent="0" algn="l">
              <a:lnSpc>
                <a:spcPts val="2100"/>
              </a:lnSpc>
              <a:buNone/>
            </a:pPr>
            <a:r>
              <a:rPr lang="en-US" sz="2000" b="1" kern="0" spc="-51" dirty="0">
                <a:solidFill>
                  <a:srgbClr val="E5E0DF"/>
                </a:solidFill>
                <a:latin typeface="Overpass Bold" pitchFamily="34" charset="0"/>
                <a:ea typeface="Overpass Bold" pitchFamily="34" charset="-122"/>
                <a:cs typeface="Overpass Bold" pitchFamily="34" charset="-120"/>
              </a:rPr>
              <a:t>Language Detection &amp; Translation</a:t>
            </a:r>
            <a:endParaRPr lang="en-US" sz="2000" dirty="0"/>
          </a:p>
        </p:txBody>
      </p:sp>
      <p:pic>
        <p:nvPicPr>
          <p:cNvPr id="13" name="Image 2" descr="preencoded.png"/>
          <p:cNvPicPr>
            <a:picLocks noChangeAspect="1"/>
          </p:cNvPicPr>
          <p:nvPr/>
        </p:nvPicPr>
        <p:blipFill>
          <a:blip r:embed="rId6"/>
          <a:stretch>
            <a:fillRect/>
          </a:stretch>
        </p:blipFill>
        <p:spPr>
          <a:xfrm>
            <a:off x="23446" y="3248510"/>
            <a:ext cx="5372142" cy="749397"/>
          </a:xfrm>
          <a:prstGeom prst="rect">
            <a:avLst/>
          </a:prstGeom>
        </p:spPr>
      </p:pic>
      <p:sp>
        <p:nvSpPr>
          <p:cNvPr id="14" name="Text 5"/>
          <p:cNvSpPr/>
          <p:nvPr/>
        </p:nvSpPr>
        <p:spPr>
          <a:xfrm>
            <a:off x="308724" y="4176074"/>
            <a:ext cx="3472458" cy="269677"/>
          </a:xfrm>
          <a:prstGeom prst="rect">
            <a:avLst/>
          </a:prstGeom>
          <a:noFill/>
          <a:ln/>
        </p:spPr>
        <p:txBody>
          <a:bodyPr wrap="none" lIns="0" tIns="0" rIns="0" bIns="0" rtlCol="0" anchor="t"/>
          <a:lstStyle/>
          <a:p>
            <a:pPr marL="0" indent="0" algn="l">
              <a:lnSpc>
                <a:spcPts val="2100"/>
              </a:lnSpc>
              <a:buNone/>
            </a:pPr>
            <a:r>
              <a:rPr lang="en-US" sz="2000" b="1" kern="0" spc="-51" dirty="0">
                <a:solidFill>
                  <a:srgbClr val="E5E0DF"/>
                </a:solidFill>
                <a:latin typeface="Overpass Bold" pitchFamily="34" charset="0"/>
                <a:ea typeface="Overpass Bold" pitchFamily="34" charset="-122"/>
                <a:cs typeface="Overpass Bold" pitchFamily="34" charset="-120"/>
              </a:rPr>
              <a:t>NLP Processing &amp; Intent Recognition</a:t>
            </a:r>
            <a:endParaRPr lang="en-US" sz="2000" dirty="0"/>
          </a:p>
        </p:txBody>
      </p:sp>
      <p:pic>
        <p:nvPicPr>
          <p:cNvPr id="15" name="Image 3" descr="preencoded.png"/>
          <p:cNvPicPr>
            <a:picLocks noChangeAspect="1"/>
          </p:cNvPicPr>
          <p:nvPr/>
        </p:nvPicPr>
        <p:blipFill>
          <a:blip r:embed="rId7"/>
          <a:stretch>
            <a:fillRect/>
          </a:stretch>
        </p:blipFill>
        <p:spPr>
          <a:xfrm>
            <a:off x="6696780" y="3248510"/>
            <a:ext cx="5372142" cy="749397"/>
          </a:xfrm>
          <a:prstGeom prst="rect">
            <a:avLst/>
          </a:prstGeom>
        </p:spPr>
      </p:pic>
      <p:sp>
        <p:nvSpPr>
          <p:cNvPr id="16" name="Text 6"/>
          <p:cNvSpPr/>
          <p:nvPr/>
        </p:nvSpPr>
        <p:spPr>
          <a:xfrm>
            <a:off x="6843162" y="4048751"/>
            <a:ext cx="5008483" cy="269677"/>
          </a:xfrm>
          <a:prstGeom prst="rect">
            <a:avLst/>
          </a:prstGeom>
          <a:noFill/>
          <a:ln/>
        </p:spPr>
        <p:txBody>
          <a:bodyPr wrap="none" lIns="0" tIns="0" rIns="0" bIns="0" rtlCol="0" anchor="t"/>
          <a:lstStyle/>
          <a:p>
            <a:pPr marL="0" indent="0" algn="ctr">
              <a:buNone/>
            </a:pPr>
            <a:r>
              <a:rPr lang="en-US" sz="2000" b="1" kern="0" spc="-51" dirty="0">
                <a:solidFill>
                  <a:srgbClr val="E5E0DF"/>
                </a:solidFill>
                <a:latin typeface="Overpass Bold" pitchFamily="34" charset="0"/>
                <a:ea typeface="Overpass Bold" pitchFamily="34" charset="-122"/>
                <a:cs typeface="Overpass Bold" pitchFamily="34" charset="-120"/>
              </a:rPr>
              <a:t>Knowledge Base Query / Government DB</a:t>
            </a:r>
          </a:p>
          <a:p>
            <a:pPr marL="0" indent="0" algn="ctr">
              <a:buNone/>
            </a:pPr>
            <a:r>
              <a:rPr lang="en-US" sz="2000" b="1" kern="0" spc="-51" dirty="0">
                <a:solidFill>
                  <a:srgbClr val="E5E0DF"/>
                </a:solidFill>
                <a:latin typeface="Overpass Bold" pitchFamily="34" charset="0"/>
                <a:ea typeface="Overpass Bold" pitchFamily="34" charset="-122"/>
                <a:cs typeface="Overpass Bold" pitchFamily="34" charset="-120"/>
              </a:rPr>
              <a:t> Integration</a:t>
            </a:r>
            <a:endParaRPr lang="en-US" sz="2000" dirty="0"/>
          </a:p>
        </p:txBody>
      </p:sp>
      <p:pic>
        <p:nvPicPr>
          <p:cNvPr id="17" name="Image 4" descr="preencoded.png"/>
          <p:cNvPicPr>
            <a:picLocks noChangeAspect="1"/>
          </p:cNvPicPr>
          <p:nvPr/>
        </p:nvPicPr>
        <p:blipFill>
          <a:blip r:embed="rId8"/>
          <a:stretch>
            <a:fillRect/>
          </a:stretch>
        </p:blipFill>
        <p:spPr>
          <a:xfrm>
            <a:off x="23446" y="4699463"/>
            <a:ext cx="5372142" cy="749397"/>
          </a:xfrm>
          <a:prstGeom prst="rect">
            <a:avLst/>
          </a:prstGeom>
        </p:spPr>
      </p:pic>
      <p:sp>
        <p:nvSpPr>
          <p:cNvPr id="18" name="Text 7"/>
          <p:cNvSpPr/>
          <p:nvPr/>
        </p:nvSpPr>
        <p:spPr>
          <a:xfrm>
            <a:off x="840320" y="5603821"/>
            <a:ext cx="2256592" cy="269677"/>
          </a:xfrm>
          <a:prstGeom prst="rect">
            <a:avLst/>
          </a:prstGeom>
          <a:noFill/>
          <a:ln/>
        </p:spPr>
        <p:txBody>
          <a:bodyPr wrap="none" lIns="0" tIns="0" rIns="0" bIns="0" rtlCol="0" anchor="t"/>
          <a:lstStyle/>
          <a:p>
            <a:pPr marL="0" indent="0" algn="l">
              <a:lnSpc>
                <a:spcPts val="2100"/>
              </a:lnSpc>
              <a:buNone/>
            </a:pPr>
            <a:r>
              <a:rPr lang="en-US" sz="2000" b="1" kern="0" spc="-51" dirty="0">
                <a:solidFill>
                  <a:srgbClr val="E5E0DF"/>
                </a:solidFill>
                <a:latin typeface="Overpass Bold" pitchFamily="34" charset="0"/>
                <a:ea typeface="Overpass Bold" pitchFamily="34" charset="-122"/>
                <a:cs typeface="Overpass Bold" pitchFamily="34" charset="-120"/>
              </a:rPr>
              <a:t>AI Response Generation</a:t>
            </a:r>
            <a:endParaRPr lang="en-US" sz="2000" dirty="0"/>
          </a:p>
        </p:txBody>
      </p:sp>
      <p:pic>
        <p:nvPicPr>
          <p:cNvPr id="19" name="Image 5" descr="preencoded.png"/>
          <p:cNvPicPr>
            <a:picLocks noChangeAspect="1"/>
          </p:cNvPicPr>
          <p:nvPr/>
        </p:nvPicPr>
        <p:blipFill>
          <a:blip r:embed="rId9"/>
          <a:stretch>
            <a:fillRect/>
          </a:stretch>
        </p:blipFill>
        <p:spPr>
          <a:xfrm>
            <a:off x="6696780" y="4699463"/>
            <a:ext cx="5372142" cy="749397"/>
          </a:xfrm>
          <a:prstGeom prst="rect">
            <a:avLst/>
          </a:prstGeom>
        </p:spPr>
      </p:pic>
      <p:sp>
        <p:nvSpPr>
          <p:cNvPr id="20" name="Text 8"/>
          <p:cNvSpPr/>
          <p:nvPr/>
        </p:nvSpPr>
        <p:spPr>
          <a:xfrm>
            <a:off x="8175876" y="5615295"/>
            <a:ext cx="2157532" cy="269677"/>
          </a:xfrm>
          <a:prstGeom prst="rect">
            <a:avLst/>
          </a:prstGeom>
          <a:noFill/>
          <a:ln/>
        </p:spPr>
        <p:txBody>
          <a:bodyPr wrap="none" lIns="0" tIns="0" rIns="0" bIns="0" rtlCol="0" anchor="t"/>
          <a:lstStyle/>
          <a:p>
            <a:pPr marL="0" indent="0" algn="l">
              <a:lnSpc>
                <a:spcPts val="2100"/>
              </a:lnSpc>
              <a:buNone/>
            </a:pPr>
            <a:r>
              <a:rPr lang="en-US" sz="2000" b="1" kern="0" spc="-51" dirty="0">
                <a:solidFill>
                  <a:srgbClr val="E5E0DF"/>
                </a:solidFill>
                <a:latin typeface="Overpass Bold" pitchFamily="34" charset="0"/>
                <a:ea typeface="Overpass Bold" pitchFamily="34" charset="-122"/>
                <a:cs typeface="Overpass Bold" pitchFamily="34" charset="-120"/>
              </a:rPr>
              <a:t>Multilingual Output</a:t>
            </a:r>
            <a:endParaRPr lang="en-US" sz="2000" dirty="0"/>
          </a:p>
        </p:txBody>
      </p:sp>
      <p:sp>
        <p:nvSpPr>
          <p:cNvPr id="21" name="Text 9"/>
          <p:cNvSpPr/>
          <p:nvPr/>
        </p:nvSpPr>
        <p:spPr>
          <a:xfrm>
            <a:off x="8698334" y="5883822"/>
            <a:ext cx="6306622" cy="293370"/>
          </a:xfrm>
          <a:prstGeom prst="rect">
            <a:avLst/>
          </a:prstGeom>
          <a:noFill/>
          <a:ln/>
        </p:spPr>
        <p:txBody>
          <a:bodyPr wrap="none" lIns="0" tIns="0" rIns="0" bIns="0" rtlCol="0" anchor="t"/>
          <a:lstStyle/>
          <a:p>
            <a:pPr marL="0" indent="0" algn="l">
              <a:lnSpc>
                <a:spcPts val="2300"/>
              </a:lnSpc>
              <a:buNone/>
            </a:pPr>
            <a:r>
              <a:rPr lang="en-US" sz="1600" dirty="0">
                <a:solidFill>
                  <a:srgbClr val="E5E0DF"/>
                </a:solidFill>
                <a:latin typeface="Overpass" pitchFamily="34" charset="0"/>
                <a:ea typeface="Overpass" pitchFamily="34" charset="-122"/>
                <a:cs typeface="Overpass" pitchFamily="34" charset="-120"/>
              </a:rPr>
              <a:t>Text &amp; Voice</a:t>
            </a:r>
            <a:endParaRPr lang="en-US" sz="1600" dirty="0"/>
          </a:p>
        </p:txBody>
      </p:sp>
      <p:sp>
        <p:nvSpPr>
          <p:cNvPr id="22" name="Shape 10"/>
          <p:cNvSpPr/>
          <p:nvPr/>
        </p:nvSpPr>
        <p:spPr>
          <a:xfrm>
            <a:off x="3246120" y="6212125"/>
            <a:ext cx="5089140" cy="497032"/>
          </a:xfrm>
          <a:prstGeom prst="roundRect">
            <a:avLst>
              <a:gd name="adj" fmla="val 9884"/>
            </a:avLst>
          </a:prstGeom>
          <a:solidFill>
            <a:srgbClr val="4C0124"/>
          </a:solidFill>
          <a:ln/>
        </p:spPr>
      </p:sp>
      <p:pic>
        <p:nvPicPr>
          <p:cNvPr id="23" name="Image 6" descr="preencoded.png"/>
          <p:cNvPicPr>
            <a:picLocks noChangeAspect="1"/>
          </p:cNvPicPr>
          <p:nvPr/>
        </p:nvPicPr>
        <p:blipFill>
          <a:blip r:embed="rId10"/>
          <a:stretch>
            <a:fillRect/>
          </a:stretch>
        </p:blipFill>
        <p:spPr>
          <a:xfrm>
            <a:off x="3484810" y="6343711"/>
            <a:ext cx="365660" cy="292528"/>
          </a:xfrm>
          <a:prstGeom prst="rect">
            <a:avLst/>
          </a:prstGeom>
        </p:spPr>
      </p:pic>
      <p:sp>
        <p:nvSpPr>
          <p:cNvPr id="24" name="Text 11"/>
          <p:cNvSpPr/>
          <p:nvPr/>
        </p:nvSpPr>
        <p:spPr>
          <a:xfrm>
            <a:off x="3897362" y="6313708"/>
            <a:ext cx="12567404" cy="293370"/>
          </a:xfrm>
          <a:prstGeom prst="rect">
            <a:avLst/>
          </a:prstGeom>
          <a:noFill/>
          <a:ln/>
        </p:spPr>
        <p:txBody>
          <a:bodyPr wrap="none" lIns="0" tIns="0" rIns="0" bIns="0" rtlCol="0" anchor="t"/>
          <a:lstStyle/>
          <a:p>
            <a:pPr marL="0" indent="0" algn="l">
              <a:lnSpc>
                <a:spcPts val="2300"/>
              </a:lnSpc>
              <a:buNone/>
            </a:pPr>
            <a:r>
              <a:rPr lang="en-US" b="1" dirty="0">
                <a:solidFill>
                  <a:srgbClr val="FFFFFF"/>
                </a:solidFill>
                <a:latin typeface="Overpass" pitchFamily="34" charset="0"/>
                <a:ea typeface="Overpass" pitchFamily="34" charset="-122"/>
                <a:cs typeface="Overpass" pitchFamily="34" charset="-120"/>
              </a:rPr>
              <a:t>Key Metric:</a:t>
            </a:r>
            <a:r>
              <a:rPr lang="en-US" dirty="0">
                <a:solidFill>
                  <a:srgbClr val="FFFFFF"/>
                </a:solidFill>
                <a:latin typeface="Overpass" pitchFamily="34" charset="0"/>
                <a:ea typeface="Overpass" pitchFamily="34" charset="-122"/>
                <a:cs typeface="Overpass" pitchFamily="34" charset="-120"/>
              </a:rPr>
              <a:t> Response Time: &lt; 3 seconds</a:t>
            </a:r>
            <a:endParaRPr lang="en-US" dirty="0"/>
          </a:p>
        </p:txBody>
      </p:sp>
    </p:spTree>
    <p:extLst>
      <p:ext uri="{BB962C8B-B14F-4D97-AF65-F5344CB8AC3E}">
        <p14:creationId xmlns:p14="http://schemas.microsoft.com/office/powerpoint/2010/main" val="393454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27622" y="-44532"/>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1676400" y="283035"/>
            <a:ext cx="7872714"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2634060" y="1270285"/>
            <a:ext cx="8672274" cy="563285"/>
          </a:xfrm>
          <a:prstGeom prst="rect">
            <a:avLst/>
          </a:prstGeom>
          <a:noFill/>
          <a:ln/>
        </p:spPr>
        <p:txBody>
          <a:bodyPr wrap="none" lIns="0" tIns="0" rIns="0" bIns="0" rtlCol="0" anchor="t"/>
          <a:lstStyle/>
          <a:p>
            <a:pPr marL="0" indent="0" algn="l">
              <a:lnSpc>
                <a:spcPts val="4400"/>
              </a:lnSpc>
              <a:buNone/>
            </a:pPr>
            <a:r>
              <a:rPr lang="en-US" sz="3600" b="1" kern="0" spc="-106" dirty="0">
                <a:solidFill>
                  <a:srgbClr val="FFFFFF"/>
                </a:solidFill>
                <a:latin typeface="Overpass Bold" pitchFamily="34" charset="0"/>
                <a:ea typeface="Overpass Bold" pitchFamily="34" charset="-122"/>
                <a:cs typeface="Overpass Bold" pitchFamily="34" charset="-120"/>
              </a:rPr>
              <a:t>Credible, Real-Time Information</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1832253" y="249127"/>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Government Database Integration</a:t>
            </a:r>
            <a:endParaRPr lang="en-US" sz="4400" dirty="0"/>
          </a:p>
        </p:txBody>
      </p:sp>
      <p:sp>
        <p:nvSpPr>
          <p:cNvPr id="5" name="Text 0"/>
          <p:cNvSpPr/>
          <p:nvPr/>
        </p:nvSpPr>
        <p:spPr>
          <a:xfrm>
            <a:off x="837724" y="1569839"/>
            <a:ext cx="8359616" cy="704017"/>
          </a:xfrm>
          <a:prstGeom prst="rect">
            <a:avLst/>
          </a:prstGeom>
          <a:noFill/>
          <a:ln/>
        </p:spPr>
        <p:txBody>
          <a:bodyPr wrap="none" lIns="0" tIns="0" rIns="0" bIns="0" rtlCol="0" anchor="t"/>
          <a:lstStyle/>
          <a:p>
            <a:pPr marL="0" indent="0" algn="l">
              <a:lnSpc>
                <a:spcPts val="5500"/>
              </a:lnSpc>
              <a:buNone/>
            </a:pPr>
            <a:endParaRPr lang="en-US" sz="4400" dirty="0"/>
          </a:p>
        </p:txBody>
      </p:sp>
      <p:sp>
        <p:nvSpPr>
          <p:cNvPr id="7" name="Text 1"/>
          <p:cNvSpPr/>
          <p:nvPr/>
        </p:nvSpPr>
        <p:spPr>
          <a:xfrm>
            <a:off x="837724" y="2369582"/>
            <a:ext cx="6243280" cy="563285"/>
          </a:xfrm>
          <a:prstGeom prst="rect">
            <a:avLst/>
          </a:prstGeom>
          <a:noFill/>
          <a:ln/>
        </p:spPr>
        <p:txBody>
          <a:bodyPr wrap="none" lIns="0" tIns="0" rIns="0" bIns="0" rtlCol="0" anchor="t"/>
          <a:lstStyle/>
          <a:p>
            <a:pPr marL="0" indent="0" algn="l">
              <a:lnSpc>
                <a:spcPts val="4400"/>
              </a:lnSpc>
              <a:buNone/>
            </a:pPr>
            <a:endParaRPr lang="en-US" sz="3500" dirty="0"/>
          </a:p>
        </p:txBody>
      </p:sp>
      <p:pic>
        <p:nvPicPr>
          <p:cNvPr id="8"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4840" y="2133124"/>
            <a:ext cx="889678" cy="889678"/>
          </a:xfrm>
          <a:prstGeom prst="rect">
            <a:avLst/>
          </a:prstGeom>
        </p:spPr>
      </p:pic>
      <p:sp>
        <p:nvSpPr>
          <p:cNvPr id="9" name="Text 2"/>
          <p:cNvSpPr/>
          <p:nvPr/>
        </p:nvSpPr>
        <p:spPr>
          <a:xfrm>
            <a:off x="1523524" y="3153922"/>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Connected Systems</a:t>
            </a:r>
            <a:endParaRPr lang="en-US" sz="2200" dirty="0"/>
          </a:p>
        </p:txBody>
      </p:sp>
      <p:sp>
        <p:nvSpPr>
          <p:cNvPr id="10" name="Text 3"/>
          <p:cNvSpPr/>
          <p:nvPr/>
        </p:nvSpPr>
        <p:spPr>
          <a:xfrm>
            <a:off x="761585" y="3726926"/>
            <a:ext cx="6327815"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2000" dirty="0">
                <a:solidFill>
                  <a:srgbClr val="E5E0DF"/>
                </a:solidFill>
                <a:latin typeface="Overpass" pitchFamily="34" charset="0"/>
                <a:ea typeface="Overpass" pitchFamily="34" charset="-122"/>
                <a:cs typeface="Overpass" pitchFamily="34" charset="-120"/>
              </a:rPr>
              <a:t>Integrated Disease Surveillance Programme (IDSP)</a:t>
            </a:r>
            <a:endParaRPr lang="en-US" sz="2000" dirty="0"/>
          </a:p>
        </p:txBody>
      </p:sp>
      <p:sp>
        <p:nvSpPr>
          <p:cNvPr id="11" name="Text 4"/>
          <p:cNvSpPr/>
          <p:nvPr/>
        </p:nvSpPr>
        <p:spPr>
          <a:xfrm>
            <a:off x="761585" y="4241514"/>
            <a:ext cx="6327815"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2000" dirty="0">
                <a:solidFill>
                  <a:srgbClr val="E5E0DF"/>
                </a:solidFill>
                <a:latin typeface="Overpass" pitchFamily="34" charset="0"/>
                <a:ea typeface="Overpass" pitchFamily="34" charset="-122"/>
                <a:cs typeface="Overpass" pitchFamily="34" charset="-120"/>
              </a:rPr>
              <a:t>National Health Portal</a:t>
            </a:r>
            <a:endParaRPr lang="en-US" sz="2000" dirty="0"/>
          </a:p>
        </p:txBody>
      </p:sp>
      <p:sp>
        <p:nvSpPr>
          <p:cNvPr id="12" name="Text 5"/>
          <p:cNvSpPr/>
          <p:nvPr/>
        </p:nvSpPr>
        <p:spPr>
          <a:xfrm>
            <a:off x="761585" y="4756103"/>
            <a:ext cx="6327815"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2000" dirty="0">
                <a:solidFill>
                  <a:srgbClr val="E5E0DF"/>
                </a:solidFill>
                <a:latin typeface="Overpass" pitchFamily="34" charset="0"/>
                <a:ea typeface="Overpass" pitchFamily="34" charset="-122"/>
                <a:cs typeface="Overpass" pitchFamily="34" charset="-120"/>
              </a:rPr>
              <a:t>CoWIN Vaccination Database</a:t>
            </a:r>
            <a:endParaRPr lang="en-US" sz="2000" dirty="0"/>
          </a:p>
        </p:txBody>
      </p:sp>
      <p:sp>
        <p:nvSpPr>
          <p:cNvPr id="13" name="Text 6"/>
          <p:cNvSpPr/>
          <p:nvPr/>
        </p:nvSpPr>
        <p:spPr>
          <a:xfrm>
            <a:off x="761585" y="5270691"/>
            <a:ext cx="6327815"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2000" dirty="0">
                <a:solidFill>
                  <a:srgbClr val="E5E0DF"/>
                </a:solidFill>
                <a:latin typeface="Overpass" pitchFamily="34" charset="0"/>
                <a:ea typeface="Overpass" pitchFamily="34" charset="-122"/>
                <a:cs typeface="Overpass" pitchFamily="34" charset="-120"/>
              </a:rPr>
              <a:t>State Health Department APIs</a:t>
            </a:r>
            <a:endParaRPr lang="en-US" sz="2000" dirty="0"/>
          </a:p>
        </p:txBody>
      </p:sp>
      <p:pic>
        <p:nvPicPr>
          <p:cNvPr id="14" name="Image 1"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10710" y="2279319"/>
            <a:ext cx="831572" cy="831572"/>
          </a:xfrm>
          <a:prstGeom prst="rect">
            <a:avLst/>
          </a:prstGeom>
        </p:spPr>
      </p:pic>
      <p:sp>
        <p:nvSpPr>
          <p:cNvPr id="15" name="Text 7"/>
          <p:cNvSpPr/>
          <p:nvPr/>
        </p:nvSpPr>
        <p:spPr>
          <a:xfrm>
            <a:off x="8150543" y="3153922"/>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Data Security</a:t>
            </a:r>
            <a:endParaRPr lang="en-US" sz="2200" dirty="0"/>
          </a:p>
        </p:txBody>
      </p:sp>
      <p:sp>
        <p:nvSpPr>
          <p:cNvPr id="16" name="Text 8"/>
          <p:cNvSpPr/>
          <p:nvPr/>
        </p:nvSpPr>
        <p:spPr>
          <a:xfrm>
            <a:off x="7464743" y="3726926"/>
            <a:ext cx="6327934"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2000" dirty="0">
                <a:solidFill>
                  <a:srgbClr val="E5E0DF"/>
                </a:solidFill>
                <a:latin typeface="Overpass" pitchFamily="34" charset="0"/>
                <a:ea typeface="Overpass" pitchFamily="34" charset="-122"/>
                <a:cs typeface="Overpass" pitchFamily="34" charset="-120"/>
              </a:rPr>
              <a:t>End-to-end encryption</a:t>
            </a:r>
            <a:endParaRPr lang="en-US" sz="2000" dirty="0"/>
          </a:p>
        </p:txBody>
      </p:sp>
      <p:sp>
        <p:nvSpPr>
          <p:cNvPr id="17" name="Text 9"/>
          <p:cNvSpPr/>
          <p:nvPr/>
        </p:nvSpPr>
        <p:spPr>
          <a:xfrm>
            <a:off x="7464743" y="4241514"/>
            <a:ext cx="6327934"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2000" dirty="0">
                <a:solidFill>
                  <a:srgbClr val="E5E0DF"/>
                </a:solidFill>
                <a:latin typeface="Overpass" pitchFamily="34" charset="0"/>
                <a:ea typeface="Overpass" pitchFamily="34" charset="-122"/>
                <a:cs typeface="Overpass" pitchFamily="34" charset="-120"/>
              </a:rPr>
              <a:t>HIPAA &amp; GDPR compliance</a:t>
            </a:r>
            <a:endParaRPr lang="en-US" sz="2000" dirty="0"/>
          </a:p>
        </p:txBody>
      </p:sp>
      <p:sp>
        <p:nvSpPr>
          <p:cNvPr id="18" name="Text 10"/>
          <p:cNvSpPr/>
          <p:nvPr/>
        </p:nvSpPr>
        <p:spPr>
          <a:xfrm>
            <a:off x="7464743" y="4756103"/>
            <a:ext cx="6327934"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2000" dirty="0">
                <a:solidFill>
                  <a:srgbClr val="E5E0DF"/>
                </a:solidFill>
                <a:latin typeface="Overpass" pitchFamily="34" charset="0"/>
                <a:ea typeface="Overpass" pitchFamily="34" charset="-122"/>
                <a:cs typeface="Overpass" pitchFamily="34" charset="-120"/>
              </a:rPr>
              <a:t>Anonymous user data processing</a:t>
            </a:r>
            <a:endParaRPr lang="en-US" sz="2000" dirty="0"/>
          </a:p>
        </p:txBody>
      </p:sp>
    </p:spTree>
    <p:extLst>
      <p:ext uri="{BB962C8B-B14F-4D97-AF65-F5344CB8AC3E}">
        <p14:creationId xmlns:p14="http://schemas.microsoft.com/office/powerpoint/2010/main" val="41183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269202" y="98709"/>
            <a:ext cx="5134018" cy="819861"/>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3887569" y="1137553"/>
            <a:ext cx="8672274" cy="563285"/>
          </a:xfrm>
          <a:prstGeom prst="rect">
            <a:avLst/>
          </a:prstGeom>
          <a:noFill/>
          <a:ln/>
        </p:spPr>
        <p:txBody>
          <a:bodyPr wrap="none" lIns="0" tIns="0" rIns="0" bIns="0" rtlCol="0" anchor="t"/>
          <a:lstStyle/>
          <a:p>
            <a:pPr marL="0" indent="0" algn="l">
              <a:lnSpc>
                <a:spcPts val="3000"/>
              </a:lnSpc>
              <a:buNone/>
            </a:pPr>
            <a:r>
              <a:rPr lang="en-US" sz="3600" b="1" kern="0" spc="-72" dirty="0">
                <a:solidFill>
                  <a:srgbClr val="FFFFFF"/>
                </a:solidFill>
                <a:latin typeface="Overpass Bold" pitchFamily="34" charset="0"/>
                <a:ea typeface="Overpass Bold" pitchFamily="34" charset="-122"/>
                <a:cs typeface="Overpass Bold" pitchFamily="34" charset="-120"/>
              </a:rPr>
              <a:t>From Query to Care</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3388691" y="322779"/>
            <a:ext cx="5632490" cy="704017"/>
          </a:xfrm>
          <a:prstGeom prst="rect">
            <a:avLst/>
          </a:prstGeom>
          <a:noFill/>
          <a:ln/>
        </p:spPr>
        <p:txBody>
          <a:bodyPr wrap="none" lIns="0" tIns="0" rIns="0" bIns="0" rtlCol="0" anchor="t"/>
          <a:lstStyle/>
          <a:p>
            <a:pPr marL="0" indent="0" algn="l">
              <a:lnSpc>
                <a:spcPts val="3750"/>
              </a:lnSpc>
              <a:buNone/>
            </a:pPr>
            <a:r>
              <a:rPr lang="en-US" sz="4400" b="1" kern="0" spc="-90" dirty="0">
                <a:solidFill>
                  <a:srgbClr val="FFFFFF"/>
                </a:solidFill>
                <a:latin typeface="Overpass Bold" pitchFamily="34" charset="0"/>
                <a:ea typeface="Overpass Bold" pitchFamily="34" charset="-122"/>
                <a:cs typeface="Overpass Bold" pitchFamily="34" charset="-120"/>
              </a:rPr>
              <a:t>User Journey Example</a:t>
            </a:r>
            <a:endParaRPr lang="en-US" sz="4400" dirty="0"/>
          </a:p>
        </p:txBody>
      </p:sp>
      <p:sp>
        <p:nvSpPr>
          <p:cNvPr id="42" name="Text 0">
            <a:extLst>
              <a:ext uri="{FF2B5EF4-FFF2-40B4-BE49-F238E27FC236}">
                <a16:creationId xmlns:a16="http://schemas.microsoft.com/office/drawing/2014/main" id="{E6024A05-8901-2877-63F1-E621DC249566}"/>
              </a:ext>
            </a:extLst>
          </p:cNvPr>
          <p:cNvSpPr/>
          <p:nvPr/>
        </p:nvSpPr>
        <p:spPr>
          <a:xfrm>
            <a:off x="492681" y="2459305"/>
            <a:ext cx="3824645" cy="478036"/>
          </a:xfrm>
          <a:prstGeom prst="rect">
            <a:avLst/>
          </a:prstGeom>
          <a:noFill/>
          <a:ln/>
        </p:spPr>
        <p:txBody>
          <a:bodyPr wrap="none" lIns="0" tIns="0" rIns="0" bIns="0" rtlCol="0" anchor="t"/>
          <a:lstStyle/>
          <a:p>
            <a:pPr marL="0" indent="0" algn="l">
              <a:lnSpc>
                <a:spcPts val="3750"/>
              </a:lnSpc>
              <a:buNone/>
            </a:pPr>
            <a:endParaRPr lang="en-US" sz="3000" dirty="0"/>
          </a:p>
        </p:txBody>
      </p:sp>
      <p:sp>
        <p:nvSpPr>
          <p:cNvPr id="43" name="Text 1">
            <a:extLst>
              <a:ext uri="{FF2B5EF4-FFF2-40B4-BE49-F238E27FC236}">
                <a16:creationId xmlns:a16="http://schemas.microsoft.com/office/drawing/2014/main" id="{B4E8AFB1-DDCC-FF34-5A50-B27F148AE7A9}"/>
              </a:ext>
            </a:extLst>
          </p:cNvPr>
          <p:cNvSpPr/>
          <p:nvPr/>
        </p:nvSpPr>
        <p:spPr>
          <a:xfrm>
            <a:off x="492681" y="3002349"/>
            <a:ext cx="3059668" cy="382429"/>
          </a:xfrm>
          <a:prstGeom prst="rect">
            <a:avLst/>
          </a:prstGeom>
          <a:noFill/>
          <a:ln/>
        </p:spPr>
        <p:txBody>
          <a:bodyPr wrap="none" lIns="0" tIns="0" rIns="0" bIns="0" rtlCol="0" anchor="t"/>
          <a:lstStyle/>
          <a:p>
            <a:pPr marL="0" indent="0" algn="l">
              <a:lnSpc>
                <a:spcPts val="3000"/>
              </a:lnSpc>
              <a:buNone/>
            </a:pPr>
            <a:endParaRPr lang="en-US" sz="2400" dirty="0"/>
          </a:p>
        </p:txBody>
      </p:sp>
      <p:sp>
        <p:nvSpPr>
          <p:cNvPr id="44" name="Text 2">
            <a:extLst>
              <a:ext uri="{FF2B5EF4-FFF2-40B4-BE49-F238E27FC236}">
                <a16:creationId xmlns:a16="http://schemas.microsoft.com/office/drawing/2014/main" id="{EB86E86E-BB5F-648D-A299-DF0D20122FC0}"/>
              </a:ext>
            </a:extLst>
          </p:cNvPr>
          <p:cNvSpPr/>
          <p:nvPr/>
        </p:nvSpPr>
        <p:spPr>
          <a:xfrm>
            <a:off x="695801" y="1692779"/>
            <a:ext cx="13492639" cy="26003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Overpass" pitchFamily="34" charset="0"/>
                <a:ea typeface="Overpass" pitchFamily="34" charset="-122"/>
                <a:cs typeface="Overpass" pitchFamily="34" charset="-120"/>
              </a:rPr>
              <a:t>A real scenario: Farmer in rural Maharashtra experiences fever</a:t>
            </a:r>
            <a:endParaRPr lang="en-US" sz="1600" dirty="0"/>
          </a:p>
        </p:txBody>
      </p:sp>
      <p:sp>
        <p:nvSpPr>
          <p:cNvPr id="45" name="Shape 3">
            <a:extLst>
              <a:ext uri="{FF2B5EF4-FFF2-40B4-BE49-F238E27FC236}">
                <a16:creationId xmlns:a16="http://schemas.microsoft.com/office/drawing/2014/main" id="{DFEB6081-B67C-512E-ADCF-94BBADC13998}"/>
              </a:ext>
            </a:extLst>
          </p:cNvPr>
          <p:cNvSpPr/>
          <p:nvPr/>
        </p:nvSpPr>
        <p:spPr>
          <a:xfrm>
            <a:off x="736402" y="2253412"/>
            <a:ext cx="6339959" cy="203061"/>
          </a:xfrm>
          <a:prstGeom prst="roundRect">
            <a:avLst>
              <a:gd name="adj" fmla="val 42007"/>
            </a:avLst>
          </a:prstGeom>
          <a:solidFill>
            <a:srgbClr val="7E023C"/>
          </a:solidFill>
          <a:ln w="7620">
            <a:solidFill>
              <a:srgbClr val="971B55"/>
            </a:solidFill>
            <a:prstDash val="solid"/>
          </a:ln>
        </p:spPr>
      </p:sp>
      <p:sp>
        <p:nvSpPr>
          <p:cNvPr id="46" name="Shape 4">
            <a:extLst>
              <a:ext uri="{FF2B5EF4-FFF2-40B4-BE49-F238E27FC236}">
                <a16:creationId xmlns:a16="http://schemas.microsoft.com/office/drawing/2014/main" id="{AF03FD8F-7EF3-80D6-D924-C1F4CDA09345}"/>
              </a:ext>
            </a:extLst>
          </p:cNvPr>
          <p:cNvSpPr/>
          <p:nvPr/>
        </p:nvSpPr>
        <p:spPr>
          <a:xfrm>
            <a:off x="492681" y="2090833"/>
            <a:ext cx="487561" cy="487561"/>
          </a:xfrm>
          <a:prstGeom prst="roundRect">
            <a:avLst>
              <a:gd name="adj" fmla="val 93773"/>
            </a:avLst>
          </a:prstGeom>
          <a:solidFill>
            <a:srgbClr val="7E023C"/>
          </a:solidFill>
          <a:ln w="7620">
            <a:solidFill>
              <a:srgbClr val="971B55"/>
            </a:solidFill>
            <a:prstDash val="solid"/>
          </a:ln>
        </p:spPr>
      </p:sp>
      <p:pic>
        <p:nvPicPr>
          <p:cNvPr id="47" name="Image 0" descr="preencoded.png">
            <a:extLst>
              <a:ext uri="{FF2B5EF4-FFF2-40B4-BE49-F238E27FC236}">
                <a16:creationId xmlns:a16="http://schemas.microsoft.com/office/drawing/2014/main" id="{11688D34-7FC2-92E2-E0DE-1EB7FABE1C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601" y="2212753"/>
            <a:ext cx="243721" cy="243721"/>
          </a:xfrm>
          <a:prstGeom prst="rect">
            <a:avLst/>
          </a:prstGeom>
        </p:spPr>
      </p:pic>
      <p:sp>
        <p:nvSpPr>
          <p:cNvPr id="48" name="Text 5">
            <a:extLst>
              <a:ext uri="{FF2B5EF4-FFF2-40B4-BE49-F238E27FC236}">
                <a16:creationId xmlns:a16="http://schemas.microsoft.com/office/drawing/2014/main" id="{D07DD632-B918-095D-1DD4-D59110B641CD}"/>
              </a:ext>
            </a:extLst>
          </p:cNvPr>
          <p:cNvSpPr/>
          <p:nvPr/>
        </p:nvSpPr>
        <p:spPr>
          <a:xfrm>
            <a:off x="1147346" y="2648465"/>
            <a:ext cx="1912263" cy="238958"/>
          </a:xfrm>
          <a:prstGeom prst="rect">
            <a:avLst/>
          </a:prstGeom>
          <a:noFill/>
          <a:ln/>
        </p:spPr>
        <p:txBody>
          <a:bodyPr wrap="none" lIns="0" tIns="0" rIns="0" bIns="0" rtlCol="0" anchor="t"/>
          <a:lstStyle/>
          <a:p>
            <a:pPr marL="0" indent="0" algn="l">
              <a:lnSpc>
                <a:spcPts val="1850"/>
              </a:lnSpc>
              <a:buNone/>
            </a:pPr>
            <a:r>
              <a:rPr lang="en-US" b="1" kern="0" spc="-45" dirty="0">
                <a:solidFill>
                  <a:srgbClr val="E5E0DF"/>
                </a:solidFill>
                <a:latin typeface="Overpass Bold" pitchFamily="34" charset="0"/>
                <a:ea typeface="Overpass Bold" pitchFamily="34" charset="-122"/>
                <a:cs typeface="Overpass Bold" pitchFamily="34" charset="-120"/>
              </a:rPr>
              <a:t>Step 1: Initial Query</a:t>
            </a:r>
            <a:endParaRPr lang="en-US" dirty="0"/>
          </a:p>
        </p:txBody>
      </p:sp>
      <p:sp>
        <p:nvSpPr>
          <p:cNvPr id="49" name="Text 6">
            <a:extLst>
              <a:ext uri="{FF2B5EF4-FFF2-40B4-BE49-F238E27FC236}">
                <a16:creationId xmlns:a16="http://schemas.microsoft.com/office/drawing/2014/main" id="{6CE6BA16-B0A1-8A15-CD40-17F83F4E5242}"/>
              </a:ext>
            </a:extLst>
          </p:cNvPr>
          <p:cNvSpPr/>
          <p:nvPr/>
        </p:nvSpPr>
        <p:spPr>
          <a:xfrm>
            <a:off x="1147346" y="2984936"/>
            <a:ext cx="6339959" cy="26003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Overpass" pitchFamily="34" charset="0"/>
                <a:ea typeface="Overpass" pitchFamily="34" charset="-122"/>
                <a:cs typeface="Overpass" pitchFamily="34" charset="-120"/>
              </a:rPr>
              <a:t>Opens WhatsApp → Sends "मला ताप आहे" (I have fever)</a:t>
            </a:r>
            <a:endParaRPr lang="en-US" sz="1600" dirty="0"/>
          </a:p>
        </p:txBody>
      </p:sp>
      <p:sp>
        <p:nvSpPr>
          <p:cNvPr id="50" name="Shape 7">
            <a:extLst>
              <a:ext uri="{FF2B5EF4-FFF2-40B4-BE49-F238E27FC236}">
                <a16:creationId xmlns:a16="http://schemas.microsoft.com/office/drawing/2014/main" id="{66E85CAC-A2FE-744C-741F-A764DD4635E3}"/>
              </a:ext>
            </a:extLst>
          </p:cNvPr>
          <p:cNvSpPr/>
          <p:nvPr/>
        </p:nvSpPr>
        <p:spPr>
          <a:xfrm>
            <a:off x="7563923" y="2009692"/>
            <a:ext cx="4505000" cy="164128"/>
          </a:xfrm>
          <a:prstGeom prst="roundRect">
            <a:avLst>
              <a:gd name="adj" fmla="val 42007"/>
            </a:avLst>
          </a:prstGeom>
          <a:solidFill>
            <a:srgbClr val="7E023C"/>
          </a:solidFill>
          <a:ln w="7620">
            <a:solidFill>
              <a:srgbClr val="971B55"/>
            </a:solidFill>
            <a:prstDash val="solid"/>
          </a:ln>
        </p:spPr>
      </p:sp>
      <p:sp>
        <p:nvSpPr>
          <p:cNvPr id="51" name="Shape 8">
            <a:extLst>
              <a:ext uri="{FF2B5EF4-FFF2-40B4-BE49-F238E27FC236}">
                <a16:creationId xmlns:a16="http://schemas.microsoft.com/office/drawing/2014/main" id="{9B00E92A-84D2-0218-F463-6669C5C91261}"/>
              </a:ext>
            </a:extLst>
          </p:cNvPr>
          <p:cNvSpPr/>
          <p:nvPr/>
        </p:nvSpPr>
        <p:spPr>
          <a:xfrm>
            <a:off x="7320201" y="1847112"/>
            <a:ext cx="487561" cy="487561"/>
          </a:xfrm>
          <a:prstGeom prst="roundRect">
            <a:avLst>
              <a:gd name="adj" fmla="val 93773"/>
            </a:avLst>
          </a:prstGeom>
          <a:solidFill>
            <a:srgbClr val="7E023C"/>
          </a:solidFill>
          <a:ln w="7620">
            <a:solidFill>
              <a:srgbClr val="971B55"/>
            </a:solidFill>
            <a:prstDash val="solid"/>
          </a:ln>
        </p:spPr>
      </p:sp>
      <p:pic>
        <p:nvPicPr>
          <p:cNvPr id="52" name="Image 1" descr="preencoded.png">
            <a:extLst>
              <a:ext uri="{FF2B5EF4-FFF2-40B4-BE49-F238E27FC236}">
                <a16:creationId xmlns:a16="http://schemas.microsoft.com/office/drawing/2014/main" id="{ED5563AD-5E8B-5B89-03CB-1C55B9A4A1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2121" y="1952871"/>
            <a:ext cx="243721" cy="243721"/>
          </a:xfrm>
          <a:prstGeom prst="rect">
            <a:avLst/>
          </a:prstGeom>
        </p:spPr>
      </p:pic>
      <p:sp>
        <p:nvSpPr>
          <p:cNvPr id="53" name="Text 9">
            <a:extLst>
              <a:ext uri="{FF2B5EF4-FFF2-40B4-BE49-F238E27FC236}">
                <a16:creationId xmlns:a16="http://schemas.microsoft.com/office/drawing/2014/main" id="{419BA7BC-4443-07D8-F831-369FFF647A9F}"/>
              </a:ext>
            </a:extLst>
          </p:cNvPr>
          <p:cNvSpPr/>
          <p:nvPr/>
        </p:nvSpPr>
        <p:spPr>
          <a:xfrm>
            <a:off x="7848362" y="2405845"/>
            <a:ext cx="1912263" cy="238958"/>
          </a:xfrm>
          <a:prstGeom prst="rect">
            <a:avLst/>
          </a:prstGeom>
          <a:noFill/>
          <a:ln/>
        </p:spPr>
        <p:txBody>
          <a:bodyPr wrap="none" lIns="0" tIns="0" rIns="0" bIns="0" rtlCol="0" anchor="t"/>
          <a:lstStyle/>
          <a:p>
            <a:pPr marL="0" indent="0" algn="l">
              <a:lnSpc>
                <a:spcPts val="1850"/>
              </a:lnSpc>
              <a:buNone/>
            </a:pPr>
            <a:r>
              <a:rPr lang="en-US" b="1" kern="0" spc="-45" dirty="0">
                <a:solidFill>
                  <a:srgbClr val="E5E0DF"/>
                </a:solidFill>
                <a:latin typeface="Overpass Bold" pitchFamily="34" charset="0"/>
                <a:ea typeface="Overpass Bold" pitchFamily="34" charset="-122"/>
                <a:cs typeface="Overpass Bold" pitchFamily="34" charset="-120"/>
              </a:rPr>
              <a:t>Step 2: Bot Interaction</a:t>
            </a:r>
            <a:endParaRPr lang="en-US" dirty="0"/>
          </a:p>
        </p:txBody>
      </p:sp>
      <p:sp>
        <p:nvSpPr>
          <p:cNvPr id="54" name="Text 10">
            <a:extLst>
              <a:ext uri="{FF2B5EF4-FFF2-40B4-BE49-F238E27FC236}">
                <a16:creationId xmlns:a16="http://schemas.microsoft.com/office/drawing/2014/main" id="{D4AAE57C-CEA6-1224-28C4-155BD239EF18}"/>
              </a:ext>
            </a:extLst>
          </p:cNvPr>
          <p:cNvSpPr/>
          <p:nvPr/>
        </p:nvSpPr>
        <p:spPr>
          <a:xfrm>
            <a:off x="7848362" y="2742316"/>
            <a:ext cx="6340078" cy="26003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Overpass" pitchFamily="34" charset="0"/>
                <a:ea typeface="Overpass" pitchFamily="34" charset="-122"/>
                <a:cs typeface="Overpass" pitchFamily="34" charset="-120"/>
              </a:rPr>
              <a:t>Bot detects Marathi → Asks follow-up questions</a:t>
            </a:r>
            <a:endParaRPr lang="en-US" sz="1600" dirty="0"/>
          </a:p>
        </p:txBody>
      </p:sp>
      <p:sp>
        <p:nvSpPr>
          <p:cNvPr id="55" name="Shape 11">
            <a:extLst>
              <a:ext uri="{FF2B5EF4-FFF2-40B4-BE49-F238E27FC236}">
                <a16:creationId xmlns:a16="http://schemas.microsoft.com/office/drawing/2014/main" id="{D781697D-A9DB-FD6E-E8CD-D1B3F245AD01}"/>
              </a:ext>
            </a:extLst>
          </p:cNvPr>
          <p:cNvSpPr/>
          <p:nvPr/>
        </p:nvSpPr>
        <p:spPr>
          <a:xfrm>
            <a:off x="655201" y="3579660"/>
            <a:ext cx="6421160" cy="162520"/>
          </a:xfrm>
          <a:prstGeom prst="roundRect">
            <a:avLst>
              <a:gd name="adj" fmla="val 42007"/>
            </a:avLst>
          </a:prstGeom>
          <a:solidFill>
            <a:srgbClr val="7E023C"/>
          </a:solidFill>
          <a:ln w="7620">
            <a:solidFill>
              <a:srgbClr val="971B55"/>
            </a:solidFill>
            <a:prstDash val="solid"/>
          </a:ln>
        </p:spPr>
      </p:sp>
      <p:sp>
        <p:nvSpPr>
          <p:cNvPr id="56" name="Shape 12">
            <a:extLst>
              <a:ext uri="{FF2B5EF4-FFF2-40B4-BE49-F238E27FC236}">
                <a16:creationId xmlns:a16="http://schemas.microsoft.com/office/drawing/2014/main" id="{4AA8E45F-DA03-193B-DA26-AD9D9ADD8E2A}"/>
              </a:ext>
            </a:extLst>
          </p:cNvPr>
          <p:cNvSpPr/>
          <p:nvPr/>
        </p:nvSpPr>
        <p:spPr>
          <a:xfrm>
            <a:off x="411480" y="3417080"/>
            <a:ext cx="487561" cy="487561"/>
          </a:xfrm>
          <a:prstGeom prst="roundRect">
            <a:avLst>
              <a:gd name="adj" fmla="val 93773"/>
            </a:avLst>
          </a:prstGeom>
          <a:solidFill>
            <a:srgbClr val="7E023C"/>
          </a:solidFill>
          <a:ln w="7620">
            <a:solidFill>
              <a:srgbClr val="971B55"/>
            </a:solidFill>
            <a:prstDash val="solid"/>
          </a:ln>
        </p:spPr>
      </p:sp>
      <p:pic>
        <p:nvPicPr>
          <p:cNvPr id="57" name="Image 2" descr="preencoded.png">
            <a:extLst>
              <a:ext uri="{FF2B5EF4-FFF2-40B4-BE49-F238E27FC236}">
                <a16:creationId xmlns:a16="http://schemas.microsoft.com/office/drawing/2014/main" id="{1B52A83A-9D04-48C7-7ED2-E8080F73FA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663" y="3567571"/>
            <a:ext cx="243721" cy="243721"/>
          </a:xfrm>
          <a:prstGeom prst="rect">
            <a:avLst/>
          </a:prstGeom>
        </p:spPr>
      </p:pic>
      <p:sp>
        <p:nvSpPr>
          <p:cNvPr id="58" name="Text 13">
            <a:extLst>
              <a:ext uri="{FF2B5EF4-FFF2-40B4-BE49-F238E27FC236}">
                <a16:creationId xmlns:a16="http://schemas.microsoft.com/office/drawing/2014/main" id="{54F03601-43A3-38F7-489E-DC9356351237}"/>
              </a:ext>
            </a:extLst>
          </p:cNvPr>
          <p:cNvSpPr/>
          <p:nvPr/>
        </p:nvSpPr>
        <p:spPr>
          <a:xfrm>
            <a:off x="980242" y="4098968"/>
            <a:ext cx="2169319" cy="238958"/>
          </a:xfrm>
          <a:prstGeom prst="rect">
            <a:avLst/>
          </a:prstGeom>
          <a:noFill/>
          <a:ln/>
        </p:spPr>
        <p:txBody>
          <a:bodyPr wrap="none" lIns="0" tIns="0" rIns="0" bIns="0" rtlCol="0" anchor="t"/>
          <a:lstStyle/>
          <a:p>
            <a:pPr marL="0" indent="0" algn="l">
              <a:lnSpc>
                <a:spcPts val="1850"/>
              </a:lnSpc>
              <a:buNone/>
            </a:pPr>
            <a:r>
              <a:rPr lang="en-US" b="1" kern="0" spc="-45" dirty="0">
                <a:solidFill>
                  <a:srgbClr val="E5E0DF"/>
                </a:solidFill>
                <a:latin typeface="Overpass Bold" pitchFamily="34" charset="0"/>
                <a:ea typeface="Overpass Bold" pitchFamily="34" charset="-122"/>
                <a:cs typeface="Overpass Bold" pitchFamily="34" charset="-120"/>
              </a:rPr>
              <a:t>Step 3: Symptom Analysis</a:t>
            </a:r>
            <a:endParaRPr lang="en-US" dirty="0"/>
          </a:p>
        </p:txBody>
      </p:sp>
      <p:sp>
        <p:nvSpPr>
          <p:cNvPr id="59" name="Text 14">
            <a:extLst>
              <a:ext uri="{FF2B5EF4-FFF2-40B4-BE49-F238E27FC236}">
                <a16:creationId xmlns:a16="http://schemas.microsoft.com/office/drawing/2014/main" id="{1417DEBF-2598-B614-F117-5627FF2897C1}"/>
              </a:ext>
            </a:extLst>
          </p:cNvPr>
          <p:cNvSpPr/>
          <p:nvPr/>
        </p:nvSpPr>
        <p:spPr>
          <a:xfrm>
            <a:off x="980242" y="4435439"/>
            <a:ext cx="6339959" cy="26003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Overpass" pitchFamily="34" charset="0"/>
                <a:ea typeface="Overpass" pitchFamily="34" charset="-122"/>
                <a:cs typeface="Overpass" pitchFamily="34" charset="-120"/>
              </a:rPr>
              <a:t>Analyzes symptoms → Identifies possible dengue</a:t>
            </a:r>
            <a:endParaRPr lang="en-US" sz="1600" dirty="0"/>
          </a:p>
        </p:txBody>
      </p:sp>
      <p:sp>
        <p:nvSpPr>
          <p:cNvPr id="60" name="Shape 15">
            <a:extLst>
              <a:ext uri="{FF2B5EF4-FFF2-40B4-BE49-F238E27FC236}">
                <a16:creationId xmlns:a16="http://schemas.microsoft.com/office/drawing/2014/main" id="{F213D1A5-E1AD-2477-32F4-66491BCB5267}"/>
              </a:ext>
            </a:extLst>
          </p:cNvPr>
          <p:cNvSpPr/>
          <p:nvPr/>
        </p:nvSpPr>
        <p:spPr>
          <a:xfrm>
            <a:off x="7482721" y="3335939"/>
            <a:ext cx="4586201" cy="147550"/>
          </a:xfrm>
          <a:prstGeom prst="roundRect">
            <a:avLst>
              <a:gd name="adj" fmla="val 42007"/>
            </a:avLst>
          </a:prstGeom>
          <a:solidFill>
            <a:srgbClr val="7E023C"/>
          </a:solidFill>
          <a:ln w="7620">
            <a:solidFill>
              <a:srgbClr val="971B55"/>
            </a:solidFill>
            <a:prstDash val="solid"/>
          </a:ln>
        </p:spPr>
      </p:sp>
      <p:sp>
        <p:nvSpPr>
          <p:cNvPr id="61" name="Shape 16">
            <a:extLst>
              <a:ext uri="{FF2B5EF4-FFF2-40B4-BE49-F238E27FC236}">
                <a16:creationId xmlns:a16="http://schemas.microsoft.com/office/drawing/2014/main" id="{260467A1-06C3-D60A-162C-7E3AB5E7C9C1}"/>
              </a:ext>
            </a:extLst>
          </p:cNvPr>
          <p:cNvSpPr/>
          <p:nvPr/>
        </p:nvSpPr>
        <p:spPr>
          <a:xfrm>
            <a:off x="7239000" y="3173359"/>
            <a:ext cx="487561" cy="487561"/>
          </a:xfrm>
          <a:prstGeom prst="roundRect">
            <a:avLst>
              <a:gd name="adj" fmla="val 93773"/>
            </a:avLst>
          </a:prstGeom>
          <a:solidFill>
            <a:srgbClr val="7E023C"/>
          </a:solidFill>
          <a:ln w="7620">
            <a:solidFill>
              <a:srgbClr val="971B55"/>
            </a:solidFill>
            <a:prstDash val="solid"/>
          </a:ln>
        </p:spPr>
      </p:sp>
      <p:pic>
        <p:nvPicPr>
          <p:cNvPr id="62" name="Image 3" descr="preencoded.png">
            <a:extLst>
              <a:ext uri="{FF2B5EF4-FFF2-40B4-BE49-F238E27FC236}">
                <a16:creationId xmlns:a16="http://schemas.microsoft.com/office/drawing/2014/main" id="{6448988B-13CC-9403-72A2-2472828D13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0920" y="3295279"/>
            <a:ext cx="243721" cy="243721"/>
          </a:xfrm>
          <a:prstGeom prst="rect">
            <a:avLst/>
          </a:prstGeom>
        </p:spPr>
      </p:pic>
      <p:sp>
        <p:nvSpPr>
          <p:cNvPr id="63" name="Text 17">
            <a:extLst>
              <a:ext uri="{FF2B5EF4-FFF2-40B4-BE49-F238E27FC236}">
                <a16:creationId xmlns:a16="http://schemas.microsoft.com/office/drawing/2014/main" id="{307DD69C-E354-A108-1F8D-B965A698A84F}"/>
              </a:ext>
            </a:extLst>
          </p:cNvPr>
          <p:cNvSpPr/>
          <p:nvPr/>
        </p:nvSpPr>
        <p:spPr>
          <a:xfrm>
            <a:off x="7807762" y="3855247"/>
            <a:ext cx="2084308" cy="238958"/>
          </a:xfrm>
          <a:prstGeom prst="rect">
            <a:avLst/>
          </a:prstGeom>
          <a:noFill/>
          <a:ln/>
        </p:spPr>
        <p:txBody>
          <a:bodyPr wrap="none" lIns="0" tIns="0" rIns="0" bIns="0" rtlCol="0" anchor="t"/>
          <a:lstStyle/>
          <a:p>
            <a:pPr marL="0" indent="0" algn="l">
              <a:lnSpc>
                <a:spcPts val="1850"/>
              </a:lnSpc>
              <a:buNone/>
            </a:pPr>
            <a:r>
              <a:rPr lang="en-US" b="1" kern="0" spc="-45" dirty="0">
                <a:solidFill>
                  <a:srgbClr val="E5E0DF"/>
                </a:solidFill>
                <a:latin typeface="Overpass Bold" pitchFamily="34" charset="0"/>
                <a:ea typeface="Overpass Bold" pitchFamily="34" charset="-122"/>
                <a:cs typeface="Overpass Bold" pitchFamily="34" charset="-120"/>
              </a:rPr>
              <a:t>Step 4: Local Data Check</a:t>
            </a:r>
            <a:endParaRPr lang="en-US" dirty="0"/>
          </a:p>
        </p:txBody>
      </p:sp>
      <p:sp>
        <p:nvSpPr>
          <p:cNvPr id="1024" name="Text 18">
            <a:extLst>
              <a:ext uri="{FF2B5EF4-FFF2-40B4-BE49-F238E27FC236}">
                <a16:creationId xmlns:a16="http://schemas.microsoft.com/office/drawing/2014/main" id="{848A2EF0-CE90-9E4F-0B66-CB3CA5BD7D7F}"/>
              </a:ext>
            </a:extLst>
          </p:cNvPr>
          <p:cNvSpPr/>
          <p:nvPr/>
        </p:nvSpPr>
        <p:spPr>
          <a:xfrm>
            <a:off x="7563922" y="4191718"/>
            <a:ext cx="6340078" cy="26003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Overpass" pitchFamily="34" charset="0"/>
                <a:ea typeface="Overpass" pitchFamily="34" charset="-122"/>
                <a:cs typeface="Overpass" pitchFamily="34" charset="-120"/>
              </a:rPr>
              <a:t>Checks local outbreak data → Dengue alert in area!</a:t>
            </a:r>
            <a:endParaRPr lang="en-US" sz="1600" dirty="0"/>
          </a:p>
        </p:txBody>
      </p:sp>
      <p:sp>
        <p:nvSpPr>
          <p:cNvPr id="1025" name="Shape 19">
            <a:extLst>
              <a:ext uri="{FF2B5EF4-FFF2-40B4-BE49-F238E27FC236}">
                <a16:creationId xmlns:a16="http://schemas.microsoft.com/office/drawing/2014/main" id="{7771726D-F233-6EF4-C95F-0D2F5718F382}"/>
              </a:ext>
            </a:extLst>
          </p:cNvPr>
          <p:cNvSpPr/>
          <p:nvPr/>
        </p:nvSpPr>
        <p:spPr>
          <a:xfrm>
            <a:off x="659546" y="4999346"/>
            <a:ext cx="6421160" cy="162520"/>
          </a:xfrm>
          <a:prstGeom prst="roundRect">
            <a:avLst>
              <a:gd name="adj" fmla="val 42007"/>
            </a:avLst>
          </a:prstGeom>
          <a:solidFill>
            <a:srgbClr val="7E023C"/>
          </a:solidFill>
          <a:ln w="7620">
            <a:solidFill>
              <a:srgbClr val="971B55"/>
            </a:solidFill>
            <a:prstDash val="solid"/>
          </a:ln>
        </p:spPr>
      </p:sp>
      <p:sp>
        <p:nvSpPr>
          <p:cNvPr id="1027" name="Shape 20">
            <a:extLst>
              <a:ext uri="{FF2B5EF4-FFF2-40B4-BE49-F238E27FC236}">
                <a16:creationId xmlns:a16="http://schemas.microsoft.com/office/drawing/2014/main" id="{2C1A27AF-FF82-2282-12C2-4F3CCCEAA475}"/>
              </a:ext>
            </a:extLst>
          </p:cNvPr>
          <p:cNvSpPr/>
          <p:nvPr/>
        </p:nvSpPr>
        <p:spPr>
          <a:xfrm>
            <a:off x="415825" y="4836766"/>
            <a:ext cx="487561" cy="487561"/>
          </a:xfrm>
          <a:prstGeom prst="roundRect">
            <a:avLst>
              <a:gd name="adj" fmla="val 93773"/>
            </a:avLst>
          </a:prstGeom>
          <a:solidFill>
            <a:srgbClr val="7E023C"/>
          </a:solidFill>
          <a:ln w="7620">
            <a:solidFill>
              <a:srgbClr val="971B55"/>
            </a:solidFill>
            <a:prstDash val="solid"/>
          </a:ln>
        </p:spPr>
      </p:sp>
      <p:pic>
        <p:nvPicPr>
          <p:cNvPr id="1028" name="Image 4" descr="preencoded.png">
            <a:extLst>
              <a:ext uri="{FF2B5EF4-FFF2-40B4-BE49-F238E27FC236}">
                <a16:creationId xmlns:a16="http://schemas.microsoft.com/office/drawing/2014/main" id="{C3BD8BE3-BF69-96A9-B1F8-E032C3F48A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745" y="4958686"/>
            <a:ext cx="243721" cy="243721"/>
          </a:xfrm>
          <a:prstGeom prst="rect">
            <a:avLst/>
          </a:prstGeom>
        </p:spPr>
      </p:pic>
      <p:sp>
        <p:nvSpPr>
          <p:cNvPr id="1029" name="Text 21">
            <a:extLst>
              <a:ext uri="{FF2B5EF4-FFF2-40B4-BE49-F238E27FC236}">
                <a16:creationId xmlns:a16="http://schemas.microsoft.com/office/drawing/2014/main" id="{6BC47F06-E55C-E365-E638-B379F32CE351}"/>
              </a:ext>
            </a:extLst>
          </p:cNvPr>
          <p:cNvSpPr/>
          <p:nvPr/>
        </p:nvSpPr>
        <p:spPr>
          <a:xfrm>
            <a:off x="1076557" y="5317229"/>
            <a:ext cx="2299573" cy="238958"/>
          </a:xfrm>
          <a:prstGeom prst="rect">
            <a:avLst/>
          </a:prstGeom>
          <a:noFill/>
          <a:ln/>
        </p:spPr>
        <p:txBody>
          <a:bodyPr wrap="none" lIns="0" tIns="0" rIns="0" bIns="0" rtlCol="0" anchor="t"/>
          <a:lstStyle/>
          <a:p>
            <a:pPr marL="0" indent="0" algn="l">
              <a:lnSpc>
                <a:spcPts val="1850"/>
              </a:lnSpc>
              <a:buNone/>
            </a:pPr>
            <a:r>
              <a:rPr lang="en-US" b="1" kern="0" spc="-45" dirty="0">
                <a:solidFill>
                  <a:srgbClr val="E5E0DF"/>
                </a:solidFill>
                <a:latin typeface="Overpass Bold" pitchFamily="34" charset="0"/>
                <a:ea typeface="Overpass Bold" pitchFamily="34" charset="-122"/>
                <a:cs typeface="Overpass Bold" pitchFamily="34" charset="-120"/>
              </a:rPr>
              <a:t>Step 5: Guidance &amp; Support</a:t>
            </a:r>
            <a:endParaRPr lang="en-US" dirty="0"/>
          </a:p>
        </p:txBody>
      </p:sp>
      <p:sp>
        <p:nvSpPr>
          <p:cNvPr id="1030" name="Text 22">
            <a:extLst>
              <a:ext uri="{FF2B5EF4-FFF2-40B4-BE49-F238E27FC236}">
                <a16:creationId xmlns:a16="http://schemas.microsoft.com/office/drawing/2014/main" id="{755C7894-36DF-0173-EFD0-AEFCB5AC45DD}"/>
              </a:ext>
            </a:extLst>
          </p:cNvPr>
          <p:cNvSpPr/>
          <p:nvPr/>
        </p:nvSpPr>
        <p:spPr>
          <a:xfrm>
            <a:off x="1076557" y="5653700"/>
            <a:ext cx="6339959" cy="26003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Overpass" pitchFamily="34" charset="0"/>
                <a:ea typeface="Overpass" pitchFamily="34" charset="-122"/>
                <a:cs typeface="Overpass" pitchFamily="34" charset="-120"/>
              </a:rPr>
              <a:t>Provides: Prevention tips, nearest testing center, home care</a:t>
            </a:r>
            <a:endParaRPr lang="en-US" sz="1600" dirty="0"/>
          </a:p>
        </p:txBody>
      </p:sp>
      <p:sp>
        <p:nvSpPr>
          <p:cNvPr id="1031" name="Shape 23">
            <a:extLst>
              <a:ext uri="{FF2B5EF4-FFF2-40B4-BE49-F238E27FC236}">
                <a16:creationId xmlns:a16="http://schemas.microsoft.com/office/drawing/2014/main" id="{262524F0-5216-9167-CC79-B80E1820919F}"/>
              </a:ext>
            </a:extLst>
          </p:cNvPr>
          <p:cNvSpPr/>
          <p:nvPr/>
        </p:nvSpPr>
        <p:spPr>
          <a:xfrm>
            <a:off x="7487067" y="4755624"/>
            <a:ext cx="4581856" cy="120538"/>
          </a:xfrm>
          <a:prstGeom prst="roundRect">
            <a:avLst>
              <a:gd name="adj" fmla="val 42007"/>
            </a:avLst>
          </a:prstGeom>
          <a:solidFill>
            <a:srgbClr val="7E023C"/>
          </a:solidFill>
          <a:ln w="7620">
            <a:solidFill>
              <a:srgbClr val="971B55"/>
            </a:solidFill>
            <a:prstDash val="solid"/>
          </a:ln>
        </p:spPr>
      </p:sp>
      <p:sp>
        <p:nvSpPr>
          <p:cNvPr id="1032" name="Shape 24">
            <a:extLst>
              <a:ext uri="{FF2B5EF4-FFF2-40B4-BE49-F238E27FC236}">
                <a16:creationId xmlns:a16="http://schemas.microsoft.com/office/drawing/2014/main" id="{B7D3945B-6FC5-3440-0C88-CC097BED850E}"/>
              </a:ext>
            </a:extLst>
          </p:cNvPr>
          <p:cNvSpPr/>
          <p:nvPr/>
        </p:nvSpPr>
        <p:spPr>
          <a:xfrm>
            <a:off x="7243345" y="4593045"/>
            <a:ext cx="487561" cy="487561"/>
          </a:xfrm>
          <a:prstGeom prst="roundRect">
            <a:avLst>
              <a:gd name="adj" fmla="val 93773"/>
            </a:avLst>
          </a:prstGeom>
          <a:solidFill>
            <a:srgbClr val="7E023C"/>
          </a:solidFill>
          <a:ln w="7620">
            <a:solidFill>
              <a:srgbClr val="971B55"/>
            </a:solidFill>
            <a:prstDash val="solid"/>
          </a:ln>
        </p:spPr>
      </p:sp>
      <p:pic>
        <p:nvPicPr>
          <p:cNvPr id="1033" name="Image 5" descr="preencoded.png">
            <a:extLst>
              <a:ext uri="{FF2B5EF4-FFF2-40B4-BE49-F238E27FC236}">
                <a16:creationId xmlns:a16="http://schemas.microsoft.com/office/drawing/2014/main" id="{71B4A705-8543-DA86-2DC0-823FE1AE6A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54987" y="4701786"/>
            <a:ext cx="243721" cy="243721"/>
          </a:xfrm>
          <a:prstGeom prst="rect">
            <a:avLst/>
          </a:prstGeom>
        </p:spPr>
      </p:pic>
      <p:sp>
        <p:nvSpPr>
          <p:cNvPr id="1034" name="Text 25">
            <a:extLst>
              <a:ext uri="{FF2B5EF4-FFF2-40B4-BE49-F238E27FC236}">
                <a16:creationId xmlns:a16="http://schemas.microsoft.com/office/drawing/2014/main" id="{05202C06-EA38-4907-346D-8FD5B5A150A8}"/>
              </a:ext>
            </a:extLst>
          </p:cNvPr>
          <p:cNvSpPr/>
          <p:nvPr/>
        </p:nvSpPr>
        <p:spPr>
          <a:xfrm>
            <a:off x="7904077" y="5073508"/>
            <a:ext cx="1912263" cy="238958"/>
          </a:xfrm>
          <a:prstGeom prst="rect">
            <a:avLst/>
          </a:prstGeom>
          <a:noFill/>
          <a:ln/>
        </p:spPr>
        <p:txBody>
          <a:bodyPr wrap="none" lIns="0" tIns="0" rIns="0" bIns="0" rtlCol="0" anchor="t"/>
          <a:lstStyle/>
          <a:p>
            <a:pPr marL="0" indent="0" algn="l">
              <a:lnSpc>
                <a:spcPts val="1850"/>
              </a:lnSpc>
              <a:buNone/>
            </a:pPr>
            <a:r>
              <a:rPr lang="en-US" b="1" kern="0" spc="-45" dirty="0">
                <a:solidFill>
                  <a:srgbClr val="E5E0DF"/>
                </a:solidFill>
                <a:latin typeface="Overpass Bold" pitchFamily="34" charset="0"/>
                <a:ea typeface="Overpass Bold" pitchFamily="34" charset="-122"/>
                <a:cs typeface="Overpass Bold" pitchFamily="34" charset="-120"/>
              </a:rPr>
              <a:t>Step 6: Follow-up</a:t>
            </a:r>
            <a:endParaRPr lang="en-US" dirty="0"/>
          </a:p>
        </p:txBody>
      </p:sp>
      <p:sp>
        <p:nvSpPr>
          <p:cNvPr id="1035" name="Text 26">
            <a:extLst>
              <a:ext uri="{FF2B5EF4-FFF2-40B4-BE49-F238E27FC236}">
                <a16:creationId xmlns:a16="http://schemas.microsoft.com/office/drawing/2014/main" id="{793FDF42-46E0-9F4F-2C60-6F9A8330FFE8}"/>
              </a:ext>
            </a:extLst>
          </p:cNvPr>
          <p:cNvSpPr/>
          <p:nvPr/>
        </p:nvSpPr>
        <p:spPr>
          <a:xfrm>
            <a:off x="7904077" y="5409979"/>
            <a:ext cx="6340078" cy="26003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Overpass" pitchFamily="34" charset="0"/>
                <a:ea typeface="Overpass" pitchFamily="34" charset="-122"/>
                <a:cs typeface="Overpass" pitchFamily="34" charset="-120"/>
              </a:rPr>
              <a:t>Schedules follow-up check-in in 24 hours</a:t>
            </a:r>
            <a:endParaRPr lang="en-US" sz="1600" dirty="0"/>
          </a:p>
        </p:txBody>
      </p:sp>
      <p:sp>
        <p:nvSpPr>
          <p:cNvPr id="1037" name="Shape 10">
            <a:extLst>
              <a:ext uri="{FF2B5EF4-FFF2-40B4-BE49-F238E27FC236}">
                <a16:creationId xmlns:a16="http://schemas.microsoft.com/office/drawing/2014/main" id="{3CB799E6-5A14-2824-EBAC-A8CF60BEC457}"/>
              </a:ext>
            </a:extLst>
          </p:cNvPr>
          <p:cNvSpPr/>
          <p:nvPr/>
        </p:nvSpPr>
        <p:spPr>
          <a:xfrm>
            <a:off x="3246120" y="6212125"/>
            <a:ext cx="6012640" cy="497032"/>
          </a:xfrm>
          <a:prstGeom prst="roundRect">
            <a:avLst>
              <a:gd name="adj" fmla="val 9884"/>
            </a:avLst>
          </a:prstGeom>
          <a:solidFill>
            <a:srgbClr val="4C0124"/>
          </a:solidFill>
          <a:ln/>
        </p:spPr>
      </p:sp>
      <p:pic>
        <p:nvPicPr>
          <p:cNvPr id="1038" name="Image 6" descr="preencoded.png">
            <a:extLst>
              <a:ext uri="{FF2B5EF4-FFF2-40B4-BE49-F238E27FC236}">
                <a16:creationId xmlns:a16="http://schemas.microsoft.com/office/drawing/2014/main" id="{E20BF34F-08CC-A69C-B7D6-2FE13B2CA5FB}"/>
              </a:ext>
            </a:extLst>
          </p:cNvPr>
          <p:cNvPicPr>
            <a:picLocks noChangeAspect="1"/>
          </p:cNvPicPr>
          <p:nvPr/>
        </p:nvPicPr>
        <p:blipFill>
          <a:blip r:embed="rId16"/>
          <a:stretch>
            <a:fillRect/>
          </a:stretch>
        </p:blipFill>
        <p:spPr>
          <a:xfrm>
            <a:off x="3484810" y="6343711"/>
            <a:ext cx="365660" cy="292528"/>
          </a:xfrm>
          <a:prstGeom prst="rect">
            <a:avLst/>
          </a:prstGeom>
        </p:spPr>
      </p:pic>
      <p:sp>
        <p:nvSpPr>
          <p:cNvPr id="1039" name="Text 11">
            <a:extLst>
              <a:ext uri="{FF2B5EF4-FFF2-40B4-BE49-F238E27FC236}">
                <a16:creationId xmlns:a16="http://schemas.microsoft.com/office/drawing/2014/main" id="{721AC31D-E9EF-4793-6EE9-4D5347C9B18B}"/>
              </a:ext>
            </a:extLst>
          </p:cNvPr>
          <p:cNvSpPr/>
          <p:nvPr/>
        </p:nvSpPr>
        <p:spPr>
          <a:xfrm>
            <a:off x="3897362" y="6313708"/>
            <a:ext cx="12567404" cy="293370"/>
          </a:xfrm>
          <a:prstGeom prst="rect">
            <a:avLst/>
          </a:prstGeom>
          <a:noFill/>
          <a:ln/>
        </p:spPr>
        <p:txBody>
          <a:bodyPr wrap="none" lIns="0" tIns="0" rIns="0" bIns="0" rtlCol="0" anchor="t"/>
          <a:lstStyle/>
          <a:p>
            <a:pPr marL="0" indent="0" algn="l">
              <a:lnSpc>
                <a:spcPts val="2300"/>
              </a:lnSpc>
              <a:buNone/>
            </a:pPr>
            <a:r>
              <a:rPr lang="en-US" b="1" dirty="0">
                <a:solidFill>
                  <a:srgbClr val="FFFFFF"/>
                </a:solidFill>
                <a:latin typeface="Overpass" pitchFamily="34" charset="0"/>
                <a:ea typeface="Overpass" pitchFamily="34" charset="-122"/>
                <a:cs typeface="Overpass" pitchFamily="34" charset="-120"/>
              </a:rPr>
              <a:t>Key Metric:</a:t>
            </a:r>
            <a:r>
              <a:rPr lang="en-US" dirty="0">
                <a:solidFill>
                  <a:srgbClr val="FFFFFF"/>
                </a:solidFill>
                <a:latin typeface="Overpass" pitchFamily="34" charset="0"/>
                <a:ea typeface="Overpass" pitchFamily="34" charset="-122"/>
                <a:cs typeface="Overpass" pitchFamily="34" charset="-120"/>
              </a:rPr>
              <a:t> </a:t>
            </a:r>
            <a:r>
              <a:rPr lang="en-US" sz="1800" dirty="0">
                <a:solidFill>
                  <a:srgbClr val="E5E0DF"/>
                </a:solidFill>
                <a:latin typeface="Overpass" pitchFamily="34" charset="0"/>
                <a:ea typeface="Overpass" pitchFamily="34" charset="-122"/>
                <a:cs typeface="Overpass" pitchFamily="34" charset="-120"/>
              </a:rPr>
              <a:t>Total time: 2 minutes | Could save a life</a:t>
            </a:r>
            <a:endParaRPr lang="en-US" dirty="0"/>
          </a:p>
        </p:txBody>
      </p:sp>
    </p:spTree>
    <p:extLst>
      <p:ext uri="{BB962C8B-B14F-4D97-AF65-F5344CB8AC3E}">
        <p14:creationId xmlns:p14="http://schemas.microsoft.com/office/powerpoint/2010/main" val="439965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44532"/>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4263337" y="220970"/>
            <a:ext cx="3758152"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1">
            <a:extLst>
              <a:ext uri="{FF2B5EF4-FFF2-40B4-BE49-F238E27FC236}">
                <a16:creationId xmlns:a16="http://schemas.microsoft.com/office/drawing/2014/main" id="{D8C7CC31-07B9-C5D2-2E72-DB62AE316037}"/>
              </a:ext>
            </a:extLst>
          </p:cNvPr>
          <p:cNvSpPr/>
          <p:nvPr/>
        </p:nvSpPr>
        <p:spPr>
          <a:xfrm>
            <a:off x="4424465" y="1074721"/>
            <a:ext cx="4181763" cy="563285"/>
          </a:xfrm>
          <a:prstGeom prst="rect">
            <a:avLst/>
          </a:prstGeom>
          <a:noFill/>
          <a:ln/>
        </p:spPr>
        <p:txBody>
          <a:bodyPr wrap="none" lIns="0" tIns="0" rIns="0" bIns="0" rtlCol="0" anchor="t"/>
          <a:lstStyle/>
          <a:p>
            <a:pPr marL="0" indent="0" algn="l">
              <a:lnSpc>
                <a:spcPts val="2300"/>
              </a:lnSpc>
              <a:buNone/>
            </a:pPr>
            <a:r>
              <a:rPr lang="en-US" sz="3600" b="1" kern="0" spc="-55" dirty="0">
                <a:solidFill>
                  <a:srgbClr val="FFFFFF"/>
                </a:solidFill>
                <a:latin typeface="Overpass Bold" pitchFamily="34" charset="0"/>
                <a:ea typeface="Overpass Bold" pitchFamily="34" charset="-122"/>
                <a:cs typeface="Overpass Bold" pitchFamily="34" charset="-120"/>
              </a:rPr>
              <a:t>Measuring Success</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4382826" y="398740"/>
            <a:ext cx="5632490" cy="704017"/>
          </a:xfrm>
          <a:prstGeom prst="rect">
            <a:avLst/>
          </a:prstGeom>
          <a:noFill/>
          <a:ln/>
        </p:spPr>
        <p:txBody>
          <a:bodyPr wrap="none" lIns="0" tIns="0" rIns="0" bIns="0" rtlCol="0" anchor="t"/>
          <a:lstStyle/>
          <a:p>
            <a:pPr marL="0" indent="0" algn="l">
              <a:lnSpc>
                <a:spcPts val="2850"/>
              </a:lnSpc>
              <a:buNone/>
            </a:pPr>
            <a:r>
              <a:rPr lang="en-US" sz="4400" b="1" kern="0" spc="-69" dirty="0">
                <a:solidFill>
                  <a:srgbClr val="FFFFFF"/>
                </a:solidFill>
                <a:latin typeface="Overpass Bold" pitchFamily="34" charset="0"/>
                <a:ea typeface="Overpass Bold" pitchFamily="34" charset="-122"/>
                <a:cs typeface="Overpass Bold" pitchFamily="34" charset="-120"/>
              </a:rPr>
              <a:t>Impact Metrics</a:t>
            </a:r>
            <a:endParaRPr lang="en-US" sz="4400" dirty="0"/>
          </a:p>
        </p:txBody>
      </p:sp>
      <p:sp>
        <p:nvSpPr>
          <p:cNvPr id="5" name="Text 0"/>
          <p:cNvSpPr/>
          <p:nvPr/>
        </p:nvSpPr>
        <p:spPr>
          <a:xfrm>
            <a:off x="0" y="2309496"/>
            <a:ext cx="2932271" cy="366474"/>
          </a:xfrm>
          <a:prstGeom prst="rect">
            <a:avLst/>
          </a:prstGeom>
          <a:noFill/>
          <a:ln/>
        </p:spPr>
        <p:txBody>
          <a:bodyPr wrap="none" lIns="0" tIns="0" rIns="0" bIns="0" rtlCol="0" anchor="t"/>
          <a:lstStyle/>
          <a:p>
            <a:pPr marL="0" indent="0" algn="l">
              <a:lnSpc>
                <a:spcPts val="2850"/>
              </a:lnSpc>
              <a:buNone/>
            </a:pPr>
            <a:endParaRPr lang="en-US" sz="2300" dirty="0"/>
          </a:p>
        </p:txBody>
      </p:sp>
      <p:sp>
        <p:nvSpPr>
          <p:cNvPr id="7" name="Text 1"/>
          <p:cNvSpPr/>
          <p:nvPr/>
        </p:nvSpPr>
        <p:spPr>
          <a:xfrm>
            <a:off x="0" y="2725739"/>
            <a:ext cx="2345769" cy="293132"/>
          </a:xfrm>
          <a:prstGeom prst="rect">
            <a:avLst/>
          </a:prstGeom>
          <a:noFill/>
          <a:ln/>
        </p:spPr>
        <p:txBody>
          <a:bodyPr wrap="none" lIns="0" tIns="0" rIns="0" bIns="0" rtlCol="0" anchor="t"/>
          <a:lstStyle/>
          <a:p>
            <a:pPr marL="0" indent="0" algn="l">
              <a:lnSpc>
                <a:spcPts val="2300"/>
              </a:lnSpc>
              <a:buNone/>
            </a:pPr>
            <a:endParaRPr lang="en-US" sz="1800" dirty="0"/>
          </a:p>
        </p:txBody>
      </p:sp>
      <p:sp>
        <p:nvSpPr>
          <p:cNvPr id="8" name="Text 2"/>
          <p:cNvSpPr/>
          <p:nvPr/>
        </p:nvSpPr>
        <p:spPr>
          <a:xfrm>
            <a:off x="-12264" y="1483252"/>
            <a:ext cx="13758148" cy="199430"/>
          </a:xfrm>
          <a:prstGeom prst="rect">
            <a:avLst/>
          </a:prstGeom>
          <a:noFill/>
          <a:ln/>
        </p:spPr>
        <p:txBody>
          <a:bodyPr wrap="none" lIns="0" tIns="0" rIns="0" bIns="0" rtlCol="0" anchor="t"/>
          <a:lstStyle/>
          <a:p>
            <a:pPr marL="0" indent="0" algn="l">
              <a:lnSpc>
                <a:spcPts val="1550"/>
              </a:lnSpc>
              <a:buNone/>
            </a:pPr>
            <a:r>
              <a:rPr lang="en-US" sz="1700" dirty="0">
                <a:solidFill>
                  <a:srgbClr val="E5E0DF"/>
                </a:solidFill>
                <a:latin typeface="Overpass" pitchFamily="34" charset="0"/>
                <a:ea typeface="Overpass" pitchFamily="34" charset="-122"/>
                <a:cs typeface="Overpass" pitchFamily="34" charset="-120"/>
              </a:rPr>
              <a:t>Our initiatives aim to deliver tangible improvements in healthcare access, awareness, and efficiency across target communities.</a:t>
            </a:r>
            <a:endParaRPr lang="en-US" sz="1700" dirty="0"/>
          </a:p>
        </p:txBody>
      </p:sp>
      <p:sp>
        <p:nvSpPr>
          <p:cNvPr id="9" name="Text 3"/>
          <p:cNvSpPr/>
          <p:nvPr/>
        </p:nvSpPr>
        <p:spPr>
          <a:xfrm>
            <a:off x="73859" y="1852227"/>
            <a:ext cx="1759387" cy="219908"/>
          </a:xfrm>
          <a:prstGeom prst="rect">
            <a:avLst/>
          </a:prstGeom>
          <a:noFill/>
          <a:ln/>
        </p:spPr>
        <p:txBody>
          <a:bodyPr wrap="none" lIns="0" tIns="0" rIns="0" bIns="0" rtlCol="0" anchor="t"/>
          <a:lstStyle/>
          <a:p>
            <a:pPr marL="0" indent="0" algn="l">
              <a:lnSpc>
                <a:spcPts val="1700"/>
              </a:lnSpc>
              <a:buNone/>
            </a:pPr>
            <a:r>
              <a:rPr lang="en-US" b="1" kern="0" spc="-42" dirty="0">
                <a:solidFill>
                  <a:srgbClr val="F20374"/>
                </a:solidFill>
                <a:latin typeface="Overpass Bold" pitchFamily="34" charset="0"/>
                <a:ea typeface="Overpass Bold" pitchFamily="34" charset="-122"/>
                <a:cs typeface="Overpass Bold" pitchFamily="34" charset="-120"/>
              </a:rPr>
              <a:t>Expected Outcomes</a:t>
            </a:r>
            <a:endParaRPr lang="en-US" dirty="0">
              <a:solidFill>
                <a:srgbClr val="F20374"/>
              </a:solidFill>
            </a:endParaRPr>
          </a:p>
        </p:txBody>
      </p:sp>
      <p:pic>
        <p:nvPicPr>
          <p:cNvPr id="11" name="Image 0" descr="preencoded.png"/>
          <p:cNvPicPr>
            <a:picLocks noChangeAspect="1"/>
          </p:cNvPicPr>
          <p:nvPr/>
        </p:nvPicPr>
        <p:blipFill>
          <a:blip r:embed="rId4"/>
          <a:stretch>
            <a:fillRect/>
          </a:stretch>
        </p:blipFill>
        <p:spPr>
          <a:xfrm>
            <a:off x="608568" y="2279639"/>
            <a:ext cx="1440653" cy="1440653"/>
          </a:xfrm>
          <a:prstGeom prst="rect">
            <a:avLst/>
          </a:prstGeom>
        </p:spPr>
      </p:pic>
      <p:sp>
        <p:nvSpPr>
          <p:cNvPr id="10" name="Text 4"/>
          <p:cNvSpPr/>
          <p:nvPr/>
        </p:nvSpPr>
        <p:spPr>
          <a:xfrm>
            <a:off x="562488" y="2861106"/>
            <a:ext cx="1532811" cy="311468"/>
          </a:xfrm>
          <a:prstGeom prst="rect">
            <a:avLst/>
          </a:prstGeom>
          <a:noFill/>
          <a:ln/>
        </p:spPr>
        <p:txBody>
          <a:bodyPr wrap="none" lIns="0" tIns="0" rIns="0" bIns="0" rtlCol="0" anchor="t"/>
          <a:lstStyle/>
          <a:p>
            <a:pPr marL="0" indent="0" algn="ctr">
              <a:lnSpc>
                <a:spcPts val="2450"/>
              </a:lnSpc>
              <a:buNone/>
            </a:pPr>
            <a:r>
              <a:rPr lang="en-US" sz="2450" b="1" dirty="0">
                <a:solidFill>
                  <a:srgbClr val="E5E0DF"/>
                </a:solidFill>
                <a:latin typeface="Overpass Bold" pitchFamily="34" charset="0"/>
                <a:ea typeface="Overpass Bold" pitchFamily="34" charset="-122"/>
                <a:cs typeface="Overpass Bold" pitchFamily="34" charset="-120"/>
              </a:rPr>
              <a:t>80%</a:t>
            </a:r>
            <a:endParaRPr lang="en-US" sz="2450" dirty="0"/>
          </a:p>
        </p:txBody>
      </p:sp>
      <p:sp>
        <p:nvSpPr>
          <p:cNvPr id="12" name="Text 5"/>
          <p:cNvSpPr/>
          <p:nvPr/>
        </p:nvSpPr>
        <p:spPr>
          <a:xfrm>
            <a:off x="-1024496" y="3873535"/>
            <a:ext cx="4482227" cy="199430"/>
          </a:xfrm>
          <a:prstGeom prst="rect">
            <a:avLst/>
          </a:prstGeom>
          <a:noFill/>
          <a:ln/>
        </p:spPr>
        <p:txBody>
          <a:bodyPr wrap="none" lIns="0" tIns="0" rIns="0" bIns="0" rtlCol="0" anchor="t"/>
          <a:lstStyle/>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Accuracy in answering</a:t>
            </a:r>
          </a:p>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 health queries</a:t>
            </a:r>
            <a:endParaRPr lang="en-US" sz="1600" dirty="0"/>
          </a:p>
        </p:txBody>
      </p:sp>
      <p:pic>
        <p:nvPicPr>
          <p:cNvPr id="14" name="Image 1" descr="preencoded.png"/>
          <p:cNvPicPr>
            <a:picLocks noChangeAspect="1"/>
          </p:cNvPicPr>
          <p:nvPr/>
        </p:nvPicPr>
        <p:blipFill>
          <a:blip r:embed="rId5"/>
          <a:stretch>
            <a:fillRect/>
          </a:stretch>
        </p:blipFill>
        <p:spPr>
          <a:xfrm>
            <a:off x="3035717" y="2354511"/>
            <a:ext cx="1440653" cy="1440653"/>
          </a:xfrm>
          <a:prstGeom prst="rect">
            <a:avLst/>
          </a:prstGeom>
        </p:spPr>
      </p:pic>
      <p:sp>
        <p:nvSpPr>
          <p:cNvPr id="13" name="Text 6"/>
          <p:cNvSpPr/>
          <p:nvPr/>
        </p:nvSpPr>
        <p:spPr>
          <a:xfrm>
            <a:off x="2987717" y="2979139"/>
            <a:ext cx="1532811" cy="311468"/>
          </a:xfrm>
          <a:prstGeom prst="rect">
            <a:avLst/>
          </a:prstGeom>
          <a:noFill/>
          <a:ln/>
        </p:spPr>
        <p:txBody>
          <a:bodyPr wrap="none" lIns="0" tIns="0" rIns="0" bIns="0" rtlCol="0" anchor="t"/>
          <a:lstStyle/>
          <a:p>
            <a:pPr marL="0" indent="0" algn="ctr">
              <a:lnSpc>
                <a:spcPts val="2450"/>
              </a:lnSpc>
              <a:buNone/>
            </a:pPr>
            <a:r>
              <a:rPr lang="en-US" sz="2450" b="1" dirty="0">
                <a:solidFill>
                  <a:srgbClr val="E5E0DF"/>
                </a:solidFill>
                <a:latin typeface="Overpass Bold" pitchFamily="34" charset="0"/>
                <a:ea typeface="Overpass Bold" pitchFamily="34" charset="-122"/>
                <a:cs typeface="Overpass Bold" pitchFamily="34" charset="-120"/>
              </a:rPr>
              <a:t>20%</a:t>
            </a:r>
            <a:endParaRPr lang="en-US" sz="2450" dirty="0"/>
          </a:p>
        </p:txBody>
      </p:sp>
      <p:sp>
        <p:nvSpPr>
          <p:cNvPr id="15" name="Text 7"/>
          <p:cNvSpPr/>
          <p:nvPr/>
        </p:nvSpPr>
        <p:spPr>
          <a:xfrm>
            <a:off x="1578416" y="3906460"/>
            <a:ext cx="4482227" cy="199430"/>
          </a:xfrm>
          <a:prstGeom prst="rect">
            <a:avLst/>
          </a:prstGeom>
          <a:noFill/>
          <a:ln/>
        </p:spPr>
        <p:txBody>
          <a:bodyPr wrap="none" lIns="0" tIns="0" rIns="0" bIns="0" rtlCol="0" anchor="t"/>
          <a:lstStyle/>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Increase in health awareness </a:t>
            </a:r>
          </a:p>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in target communities</a:t>
            </a:r>
            <a:endParaRPr lang="en-US" sz="1600" dirty="0"/>
          </a:p>
        </p:txBody>
      </p:sp>
      <p:pic>
        <p:nvPicPr>
          <p:cNvPr id="17" name="Image 2" descr="preencoded.png"/>
          <p:cNvPicPr>
            <a:picLocks noChangeAspect="1"/>
          </p:cNvPicPr>
          <p:nvPr/>
        </p:nvPicPr>
        <p:blipFill>
          <a:blip r:embed="rId6"/>
          <a:stretch>
            <a:fillRect/>
          </a:stretch>
        </p:blipFill>
        <p:spPr>
          <a:xfrm>
            <a:off x="5507027" y="2275638"/>
            <a:ext cx="1440653" cy="1374684"/>
          </a:xfrm>
          <a:prstGeom prst="rect">
            <a:avLst/>
          </a:prstGeom>
        </p:spPr>
      </p:pic>
      <p:sp>
        <p:nvSpPr>
          <p:cNvPr id="16" name="Text 8"/>
          <p:cNvSpPr/>
          <p:nvPr/>
        </p:nvSpPr>
        <p:spPr>
          <a:xfrm>
            <a:off x="5551185" y="2826294"/>
            <a:ext cx="1532811" cy="344001"/>
          </a:xfrm>
          <a:prstGeom prst="rect">
            <a:avLst/>
          </a:prstGeom>
          <a:noFill/>
          <a:ln/>
        </p:spPr>
        <p:txBody>
          <a:bodyPr wrap="none" lIns="0" tIns="0" rIns="0" bIns="0" rtlCol="0" anchor="t"/>
          <a:lstStyle/>
          <a:p>
            <a:pPr marL="0" indent="0" algn="ctr">
              <a:lnSpc>
                <a:spcPts val="2450"/>
              </a:lnSpc>
              <a:buNone/>
            </a:pPr>
            <a:r>
              <a:rPr lang="en-US" sz="2450" b="1" dirty="0">
                <a:solidFill>
                  <a:srgbClr val="E5E0DF"/>
                </a:solidFill>
                <a:latin typeface="Overpass Bold" pitchFamily="34" charset="0"/>
                <a:ea typeface="Overpass Bold" pitchFamily="34" charset="-122"/>
                <a:cs typeface="Overpass Bold" pitchFamily="34" charset="-120"/>
              </a:rPr>
              <a:t>50%</a:t>
            </a:r>
            <a:endParaRPr lang="en-US" sz="2450" dirty="0"/>
          </a:p>
        </p:txBody>
      </p:sp>
      <p:sp>
        <p:nvSpPr>
          <p:cNvPr id="18" name="Text 9"/>
          <p:cNvSpPr/>
          <p:nvPr/>
        </p:nvSpPr>
        <p:spPr>
          <a:xfrm>
            <a:off x="4247553" y="3937376"/>
            <a:ext cx="4482227" cy="199430"/>
          </a:xfrm>
          <a:prstGeom prst="rect">
            <a:avLst/>
          </a:prstGeom>
          <a:noFill/>
          <a:ln/>
        </p:spPr>
        <p:txBody>
          <a:bodyPr wrap="none" lIns="0" tIns="0" rIns="0" bIns="0" rtlCol="0" anchor="t"/>
          <a:lstStyle/>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Reduction in unnecessary </a:t>
            </a:r>
          </a:p>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hospital visits</a:t>
            </a:r>
            <a:endParaRPr lang="en-US" sz="1600" dirty="0"/>
          </a:p>
        </p:txBody>
      </p:sp>
      <p:pic>
        <p:nvPicPr>
          <p:cNvPr id="20" name="Image 3" descr="preencoded.png"/>
          <p:cNvPicPr>
            <a:picLocks noChangeAspect="1"/>
          </p:cNvPicPr>
          <p:nvPr/>
        </p:nvPicPr>
        <p:blipFill>
          <a:blip r:embed="rId7"/>
          <a:stretch>
            <a:fillRect/>
          </a:stretch>
        </p:blipFill>
        <p:spPr>
          <a:xfrm>
            <a:off x="8021489" y="2309496"/>
            <a:ext cx="1440653" cy="1440653"/>
          </a:xfrm>
          <a:prstGeom prst="rect">
            <a:avLst/>
          </a:prstGeom>
        </p:spPr>
      </p:pic>
      <p:sp>
        <p:nvSpPr>
          <p:cNvPr id="19" name="Text 10"/>
          <p:cNvSpPr/>
          <p:nvPr/>
        </p:nvSpPr>
        <p:spPr>
          <a:xfrm>
            <a:off x="7979645" y="2915889"/>
            <a:ext cx="1532811" cy="311468"/>
          </a:xfrm>
          <a:prstGeom prst="rect">
            <a:avLst/>
          </a:prstGeom>
          <a:noFill/>
          <a:ln/>
        </p:spPr>
        <p:txBody>
          <a:bodyPr wrap="none" lIns="0" tIns="0" rIns="0" bIns="0" rtlCol="0" anchor="t"/>
          <a:lstStyle/>
          <a:p>
            <a:pPr marL="0" indent="0" algn="ctr">
              <a:lnSpc>
                <a:spcPts val="2450"/>
              </a:lnSpc>
              <a:buNone/>
            </a:pPr>
            <a:r>
              <a:rPr lang="en-US" sz="2450" b="1" dirty="0">
                <a:solidFill>
                  <a:srgbClr val="E5E0DF"/>
                </a:solidFill>
                <a:latin typeface="Overpass Bold" pitchFamily="34" charset="0"/>
                <a:ea typeface="Overpass Bold" pitchFamily="34" charset="-122"/>
                <a:cs typeface="Overpass Bold" pitchFamily="34" charset="-120"/>
              </a:rPr>
              <a:t>35%</a:t>
            </a:r>
            <a:endParaRPr lang="en-US" sz="2450" dirty="0"/>
          </a:p>
        </p:txBody>
      </p:sp>
      <p:sp>
        <p:nvSpPr>
          <p:cNvPr id="21" name="Text 11"/>
          <p:cNvSpPr/>
          <p:nvPr/>
        </p:nvSpPr>
        <p:spPr>
          <a:xfrm>
            <a:off x="6620746" y="3972066"/>
            <a:ext cx="4482227" cy="199430"/>
          </a:xfrm>
          <a:prstGeom prst="rect">
            <a:avLst/>
          </a:prstGeom>
          <a:noFill/>
          <a:ln/>
        </p:spPr>
        <p:txBody>
          <a:bodyPr wrap="none" lIns="0" tIns="0" rIns="0" bIns="0" rtlCol="0" anchor="t"/>
          <a:lstStyle/>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Improvement in </a:t>
            </a:r>
          </a:p>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vaccination adherence</a:t>
            </a:r>
            <a:endParaRPr lang="en-US" sz="1600" dirty="0"/>
          </a:p>
        </p:txBody>
      </p:sp>
      <p:pic>
        <p:nvPicPr>
          <p:cNvPr id="23" name="Image 4" descr="preencoded.png"/>
          <p:cNvPicPr>
            <a:picLocks noChangeAspect="1"/>
          </p:cNvPicPr>
          <p:nvPr/>
        </p:nvPicPr>
        <p:blipFill>
          <a:blip r:embed="rId8"/>
          <a:stretch>
            <a:fillRect/>
          </a:stretch>
        </p:blipFill>
        <p:spPr>
          <a:xfrm>
            <a:off x="10211999" y="2309496"/>
            <a:ext cx="1440653" cy="1440653"/>
          </a:xfrm>
          <a:prstGeom prst="rect">
            <a:avLst/>
          </a:prstGeom>
        </p:spPr>
      </p:pic>
      <p:sp>
        <p:nvSpPr>
          <p:cNvPr id="22" name="Text 12"/>
          <p:cNvSpPr/>
          <p:nvPr/>
        </p:nvSpPr>
        <p:spPr>
          <a:xfrm>
            <a:off x="10225014" y="2907832"/>
            <a:ext cx="1532811" cy="311468"/>
          </a:xfrm>
          <a:prstGeom prst="rect">
            <a:avLst/>
          </a:prstGeom>
          <a:noFill/>
          <a:ln/>
        </p:spPr>
        <p:txBody>
          <a:bodyPr wrap="none" lIns="0" tIns="0" rIns="0" bIns="0" rtlCol="0" anchor="t"/>
          <a:lstStyle/>
          <a:p>
            <a:pPr marL="0" indent="0" algn="ctr">
              <a:lnSpc>
                <a:spcPts val="2450"/>
              </a:lnSpc>
              <a:buNone/>
            </a:pPr>
            <a:r>
              <a:rPr lang="en-US" sz="2450" b="1" dirty="0">
                <a:solidFill>
                  <a:srgbClr val="E5E0DF"/>
                </a:solidFill>
                <a:latin typeface="Overpass Bold" pitchFamily="34" charset="0"/>
                <a:ea typeface="Overpass Bold" pitchFamily="34" charset="-122"/>
                <a:cs typeface="Overpass Bold" pitchFamily="34" charset="-120"/>
              </a:rPr>
              <a:t>70%</a:t>
            </a:r>
            <a:endParaRPr lang="en-US" sz="2450" dirty="0"/>
          </a:p>
        </p:txBody>
      </p:sp>
      <p:sp>
        <p:nvSpPr>
          <p:cNvPr id="24" name="Text 13"/>
          <p:cNvSpPr/>
          <p:nvPr/>
        </p:nvSpPr>
        <p:spPr>
          <a:xfrm>
            <a:off x="8861859" y="3937376"/>
            <a:ext cx="4482227" cy="199430"/>
          </a:xfrm>
          <a:prstGeom prst="rect">
            <a:avLst/>
          </a:prstGeom>
          <a:noFill/>
          <a:ln/>
        </p:spPr>
        <p:txBody>
          <a:bodyPr wrap="none" lIns="0" tIns="0" rIns="0" bIns="0" rtlCol="0" anchor="t"/>
          <a:lstStyle/>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Faster outbreak </a:t>
            </a:r>
          </a:p>
          <a:p>
            <a:pPr marL="0" indent="0" algn="ctr">
              <a:lnSpc>
                <a:spcPts val="1550"/>
              </a:lnSpc>
              <a:buNone/>
            </a:pPr>
            <a:r>
              <a:rPr lang="en-US" sz="1600" dirty="0">
                <a:solidFill>
                  <a:srgbClr val="E5E0DF"/>
                </a:solidFill>
                <a:latin typeface="Overpass" pitchFamily="34" charset="0"/>
                <a:ea typeface="Overpass" pitchFamily="34" charset="-122"/>
                <a:cs typeface="Overpass" pitchFamily="34" charset="-120"/>
              </a:rPr>
              <a:t>response time</a:t>
            </a:r>
            <a:endParaRPr lang="en-US" sz="1600" dirty="0"/>
          </a:p>
        </p:txBody>
      </p:sp>
      <p:sp>
        <p:nvSpPr>
          <p:cNvPr id="25" name="Text 14"/>
          <p:cNvSpPr/>
          <p:nvPr/>
        </p:nvSpPr>
        <p:spPr>
          <a:xfrm>
            <a:off x="228064" y="4628999"/>
            <a:ext cx="1759387" cy="219908"/>
          </a:xfrm>
          <a:prstGeom prst="rect">
            <a:avLst/>
          </a:prstGeom>
          <a:noFill/>
          <a:ln/>
        </p:spPr>
        <p:txBody>
          <a:bodyPr wrap="none" lIns="0" tIns="0" rIns="0" bIns="0" rtlCol="0" anchor="t"/>
          <a:lstStyle/>
          <a:p>
            <a:pPr marL="0" indent="0" algn="l">
              <a:lnSpc>
                <a:spcPts val="1700"/>
              </a:lnSpc>
              <a:buNone/>
            </a:pPr>
            <a:r>
              <a:rPr lang="en-US" b="1" kern="0" spc="-42" dirty="0">
                <a:solidFill>
                  <a:srgbClr val="F20374"/>
                </a:solidFill>
                <a:latin typeface="Overpass Bold" pitchFamily="34" charset="0"/>
                <a:ea typeface="Overpass Bold" pitchFamily="34" charset="-122"/>
                <a:cs typeface="Overpass Bold" pitchFamily="34" charset="-120"/>
              </a:rPr>
              <a:t>Scalability</a:t>
            </a:r>
            <a:endParaRPr lang="en-US" dirty="0">
              <a:solidFill>
                <a:srgbClr val="F20374"/>
              </a:solidFill>
            </a:endParaRPr>
          </a:p>
        </p:txBody>
      </p:sp>
      <p:sp>
        <p:nvSpPr>
          <p:cNvPr id="26" name="Shape 15"/>
          <p:cNvSpPr/>
          <p:nvPr/>
        </p:nvSpPr>
        <p:spPr>
          <a:xfrm>
            <a:off x="1021057" y="5294490"/>
            <a:ext cx="615672" cy="603659"/>
          </a:xfrm>
          <a:prstGeom prst="roundRect">
            <a:avLst>
              <a:gd name="adj" fmla="val 18667"/>
            </a:avLst>
          </a:prstGeom>
          <a:solidFill>
            <a:srgbClr val="7E023C"/>
          </a:solidFill>
          <a:ln w="7620">
            <a:solidFill>
              <a:srgbClr val="971B55"/>
            </a:solidFill>
            <a:prstDash val="solid"/>
          </a:ln>
        </p:spPr>
      </p:sp>
      <p:pic>
        <p:nvPicPr>
          <p:cNvPr id="28" name="Image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7757" y="5320440"/>
            <a:ext cx="510279" cy="510279"/>
          </a:xfrm>
          <a:prstGeom prst="rect">
            <a:avLst/>
          </a:prstGeom>
        </p:spPr>
      </p:pic>
      <p:sp>
        <p:nvSpPr>
          <p:cNvPr id="29" name="Text 16"/>
          <p:cNvSpPr/>
          <p:nvPr/>
        </p:nvSpPr>
        <p:spPr>
          <a:xfrm>
            <a:off x="1833246" y="5453826"/>
            <a:ext cx="1466136" cy="183118"/>
          </a:xfrm>
          <a:prstGeom prst="rect">
            <a:avLst/>
          </a:prstGeom>
          <a:noFill/>
          <a:ln/>
        </p:spPr>
        <p:txBody>
          <a:bodyPr wrap="none" lIns="0" tIns="0" rIns="0" bIns="0" rtlCol="0" anchor="t"/>
          <a:lstStyle/>
          <a:p>
            <a:pPr marL="0" indent="0" algn="l">
              <a:lnSpc>
                <a:spcPts val="1400"/>
              </a:lnSpc>
              <a:buNone/>
            </a:pPr>
            <a:r>
              <a:rPr lang="en-US" b="1" kern="0" spc="-35" dirty="0">
                <a:solidFill>
                  <a:srgbClr val="E5E0DF"/>
                </a:solidFill>
                <a:latin typeface="Overpass Bold" pitchFamily="34" charset="0"/>
                <a:ea typeface="Overpass Bold" pitchFamily="34" charset="-122"/>
                <a:cs typeface="Overpass Bold" pitchFamily="34" charset="-120"/>
              </a:rPr>
              <a:t>500,000+ Users</a:t>
            </a:r>
            <a:endParaRPr lang="en-US" dirty="0"/>
          </a:p>
        </p:txBody>
      </p:sp>
      <p:sp>
        <p:nvSpPr>
          <p:cNvPr id="30" name="Text 17"/>
          <p:cNvSpPr/>
          <p:nvPr/>
        </p:nvSpPr>
        <p:spPr>
          <a:xfrm>
            <a:off x="1833246" y="5711715"/>
            <a:ext cx="6396276" cy="199430"/>
          </a:xfrm>
          <a:prstGeom prst="rect">
            <a:avLst/>
          </a:prstGeom>
          <a:noFill/>
          <a:ln/>
        </p:spPr>
        <p:txBody>
          <a:bodyPr wrap="none" lIns="0" tIns="0" rIns="0" bIns="0" rtlCol="0" anchor="t"/>
          <a:lstStyle/>
          <a:p>
            <a:pPr marL="0" indent="0" algn="l">
              <a:lnSpc>
                <a:spcPts val="1550"/>
              </a:lnSpc>
              <a:buNone/>
            </a:pPr>
            <a:r>
              <a:rPr lang="en-US" dirty="0">
                <a:solidFill>
                  <a:srgbClr val="E5E0DF"/>
                </a:solidFill>
                <a:latin typeface="Overpass" pitchFamily="34" charset="0"/>
                <a:ea typeface="Overpass" pitchFamily="34" charset="-122"/>
                <a:cs typeface="Overpass" pitchFamily="34" charset="-120"/>
              </a:rPr>
              <a:t>Support per deployment</a:t>
            </a:r>
            <a:endParaRPr lang="en-US" dirty="0"/>
          </a:p>
        </p:txBody>
      </p:sp>
      <p:sp>
        <p:nvSpPr>
          <p:cNvPr id="31" name="Shape 18"/>
          <p:cNvSpPr/>
          <p:nvPr/>
        </p:nvSpPr>
        <p:spPr>
          <a:xfrm>
            <a:off x="6759591" y="5383321"/>
            <a:ext cx="698801" cy="602596"/>
          </a:xfrm>
          <a:prstGeom prst="roundRect">
            <a:avLst>
              <a:gd name="adj" fmla="val 18667"/>
            </a:avLst>
          </a:prstGeom>
          <a:solidFill>
            <a:srgbClr val="7E023C"/>
          </a:solidFill>
          <a:ln w="7620">
            <a:solidFill>
              <a:srgbClr val="971B55"/>
            </a:solidFill>
            <a:prstDash val="solid"/>
          </a:ln>
        </p:spPr>
      </p:sp>
      <p:pic>
        <p:nvPicPr>
          <p:cNvPr id="32"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38879" y="5421657"/>
            <a:ext cx="564259" cy="564259"/>
          </a:xfrm>
          <a:prstGeom prst="rect">
            <a:avLst/>
          </a:prstGeom>
        </p:spPr>
      </p:pic>
      <p:sp>
        <p:nvSpPr>
          <p:cNvPr id="33" name="Text 19"/>
          <p:cNvSpPr/>
          <p:nvPr/>
        </p:nvSpPr>
        <p:spPr>
          <a:xfrm>
            <a:off x="7590472" y="5528597"/>
            <a:ext cx="1466136" cy="183118"/>
          </a:xfrm>
          <a:prstGeom prst="rect">
            <a:avLst/>
          </a:prstGeom>
          <a:noFill/>
          <a:ln/>
        </p:spPr>
        <p:txBody>
          <a:bodyPr wrap="none" lIns="0" tIns="0" rIns="0" bIns="0" rtlCol="0" anchor="t"/>
          <a:lstStyle/>
          <a:p>
            <a:pPr marL="0" indent="0" algn="l">
              <a:lnSpc>
                <a:spcPts val="1400"/>
              </a:lnSpc>
              <a:buNone/>
            </a:pPr>
            <a:r>
              <a:rPr lang="en-US" b="1" kern="0" spc="-35" dirty="0">
                <a:solidFill>
                  <a:srgbClr val="E5E0DF"/>
                </a:solidFill>
                <a:latin typeface="Overpass Bold" pitchFamily="34" charset="0"/>
                <a:ea typeface="Overpass Bold" pitchFamily="34" charset="-122"/>
                <a:cs typeface="Overpass Bold" pitchFamily="34" charset="-120"/>
              </a:rPr>
              <a:t>Pan-India Coverage</a:t>
            </a:r>
            <a:endParaRPr lang="en-US" dirty="0"/>
          </a:p>
        </p:txBody>
      </p:sp>
      <p:sp>
        <p:nvSpPr>
          <p:cNvPr id="34" name="Text 20"/>
          <p:cNvSpPr/>
          <p:nvPr/>
        </p:nvSpPr>
        <p:spPr>
          <a:xfrm>
            <a:off x="7590472" y="5786486"/>
            <a:ext cx="6396276" cy="199430"/>
          </a:xfrm>
          <a:prstGeom prst="rect">
            <a:avLst/>
          </a:prstGeom>
          <a:noFill/>
          <a:ln/>
        </p:spPr>
        <p:txBody>
          <a:bodyPr wrap="none" lIns="0" tIns="0" rIns="0" bIns="0" rtlCol="0" anchor="t"/>
          <a:lstStyle/>
          <a:p>
            <a:pPr marL="0" indent="0" algn="l">
              <a:lnSpc>
                <a:spcPts val="1550"/>
              </a:lnSpc>
              <a:buNone/>
            </a:pPr>
            <a:r>
              <a:rPr lang="en-US" dirty="0">
                <a:solidFill>
                  <a:srgbClr val="E5E0DF"/>
                </a:solidFill>
                <a:latin typeface="Overpass" pitchFamily="34" charset="0"/>
                <a:ea typeface="Overpass" pitchFamily="34" charset="-122"/>
                <a:cs typeface="Overpass" pitchFamily="34" charset="-120"/>
              </a:rPr>
              <a:t>Expandable to reach all regions</a:t>
            </a:r>
            <a:endParaRPr lang="en-US" dirty="0"/>
          </a:p>
        </p:txBody>
      </p:sp>
    </p:spTree>
    <p:extLst>
      <p:ext uri="{BB962C8B-B14F-4D97-AF65-F5344CB8AC3E}">
        <p14:creationId xmlns:p14="http://schemas.microsoft.com/office/powerpoint/2010/main" val="2457591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2895600" y="164200"/>
            <a:ext cx="5496046"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3396648" y="874615"/>
            <a:ext cx="8672274" cy="645355"/>
          </a:xfrm>
          <a:prstGeom prst="rect">
            <a:avLst/>
          </a:prstGeom>
          <a:noFill/>
          <a:ln/>
        </p:spPr>
        <p:txBody>
          <a:bodyPr wrap="none" lIns="0" tIns="0" rIns="0" bIns="0" rtlCol="0" anchor="t"/>
          <a:lstStyle/>
          <a:p>
            <a:pPr marL="0" indent="0" algn="l">
              <a:lnSpc>
                <a:spcPts val="4250"/>
              </a:lnSpc>
              <a:buNone/>
            </a:pPr>
            <a:r>
              <a:rPr lang="en-US" sz="3600" b="1" kern="0" spc="-103" dirty="0">
                <a:solidFill>
                  <a:srgbClr val="FFFFFF"/>
                </a:solidFill>
                <a:latin typeface="Overpass Bold" pitchFamily="34" charset="0"/>
                <a:ea typeface="Overpass Bold" pitchFamily="34" charset="-122"/>
                <a:cs typeface="Overpass Bold" pitchFamily="34" charset="-120"/>
              </a:rPr>
              <a:t>What Makes Us Different</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3023820" y="145793"/>
            <a:ext cx="5632490" cy="704017"/>
          </a:xfrm>
          <a:prstGeom prst="rect">
            <a:avLst/>
          </a:prstGeom>
          <a:noFill/>
          <a:ln/>
        </p:spPr>
        <p:txBody>
          <a:bodyPr wrap="none" lIns="0" tIns="0" rIns="0" bIns="0" rtlCol="0" anchor="t"/>
          <a:lstStyle/>
          <a:p>
            <a:pPr marL="0" indent="0" algn="l">
              <a:lnSpc>
                <a:spcPts val="5350"/>
              </a:lnSpc>
              <a:buNone/>
            </a:pPr>
            <a:r>
              <a:rPr lang="en-US" sz="4400" b="1" kern="0" spc="-129" dirty="0">
                <a:solidFill>
                  <a:srgbClr val="FFFFFF"/>
                </a:solidFill>
                <a:latin typeface="Overpass Bold" pitchFamily="34" charset="0"/>
                <a:ea typeface="Overpass Bold" pitchFamily="34" charset="-122"/>
                <a:cs typeface="Overpass Bold" pitchFamily="34" charset="-120"/>
              </a:rPr>
              <a:t>Competitive Advantage</a:t>
            </a:r>
            <a:endParaRPr lang="en-US" sz="4400" dirty="0"/>
          </a:p>
        </p:txBody>
      </p:sp>
      <p:sp>
        <p:nvSpPr>
          <p:cNvPr id="5" name="Text 0"/>
          <p:cNvSpPr/>
          <p:nvPr/>
        </p:nvSpPr>
        <p:spPr>
          <a:xfrm>
            <a:off x="235198" y="2603803"/>
            <a:ext cx="5577245" cy="681276"/>
          </a:xfrm>
          <a:prstGeom prst="rect">
            <a:avLst/>
          </a:prstGeom>
          <a:noFill/>
          <a:ln/>
        </p:spPr>
        <p:txBody>
          <a:bodyPr wrap="none" lIns="0" tIns="0" rIns="0" bIns="0" rtlCol="0" anchor="t"/>
          <a:lstStyle/>
          <a:p>
            <a:pPr marL="0" indent="0" algn="l">
              <a:lnSpc>
                <a:spcPts val="5350"/>
              </a:lnSpc>
              <a:buNone/>
            </a:pPr>
            <a:endParaRPr lang="en-US" sz="4250" dirty="0"/>
          </a:p>
        </p:txBody>
      </p:sp>
      <p:sp>
        <p:nvSpPr>
          <p:cNvPr id="7" name="Text 1"/>
          <p:cNvSpPr/>
          <p:nvPr/>
        </p:nvSpPr>
        <p:spPr>
          <a:xfrm>
            <a:off x="227578" y="3423668"/>
            <a:ext cx="4693801" cy="544949"/>
          </a:xfrm>
          <a:prstGeom prst="rect">
            <a:avLst/>
          </a:prstGeom>
          <a:noFill/>
          <a:ln/>
        </p:spPr>
        <p:txBody>
          <a:bodyPr wrap="none" lIns="0" tIns="0" rIns="0" bIns="0" rtlCol="0" anchor="t"/>
          <a:lstStyle/>
          <a:p>
            <a:pPr marL="0" indent="0" algn="l">
              <a:lnSpc>
                <a:spcPts val="4250"/>
              </a:lnSpc>
              <a:buNone/>
            </a:pPr>
            <a:endParaRPr lang="en-US" sz="3400" dirty="0"/>
          </a:p>
        </p:txBody>
      </p:sp>
      <p:sp>
        <p:nvSpPr>
          <p:cNvPr id="8" name="Shape 2"/>
          <p:cNvSpPr/>
          <p:nvPr/>
        </p:nvSpPr>
        <p:spPr>
          <a:xfrm>
            <a:off x="150529" y="1474044"/>
            <a:ext cx="11966294" cy="4661654"/>
          </a:xfrm>
          <a:prstGeom prst="roundRect">
            <a:avLst>
              <a:gd name="adj" fmla="val 2087"/>
            </a:avLst>
          </a:prstGeom>
          <a:noFill/>
          <a:ln w="7620">
            <a:solidFill>
              <a:srgbClr val="FFFFFF">
                <a:alpha val="24000"/>
              </a:srgbClr>
            </a:solidFill>
            <a:prstDash val="solid"/>
          </a:ln>
        </p:spPr>
      </p:sp>
      <p:sp>
        <p:nvSpPr>
          <p:cNvPr id="9" name="Shape 3"/>
          <p:cNvSpPr/>
          <p:nvPr/>
        </p:nvSpPr>
        <p:spPr>
          <a:xfrm>
            <a:off x="182881" y="1547881"/>
            <a:ext cx="11966294" cy="663773"/>
          </a:xfrm>
          <a:prstGeom prst="rect">
            <a:avLst/>
          </a:prstGeom>
          <a:solidFill>
            <a:srgbClr val="FFFFFF">
              <a:alpha val="4000"/>
            </a:srgbClr>
          </a:solidFill>
          <a:ln/>
        </p:spPr>
      </p:sp>
      <p:sp>
        <p:nvSpPr>
          <p:cNvPr id="10" name="Text 4"/>
          <p:cNvSpPr/>
          <p:nvPr/>
        </p:nvSpPr>
        <p:spPr>
          <a:xfrm>
            <a:off x="416004" y="1694447"/>
            <a:ext cx="3863340" cy="370642"/>
          </a:xfrm>
          <a:prstGeom prst="rect">
            <a:avLst/>
          </a:prstGeom>
          <a:noFill/>
          <a:ln/>
        </p:spPr>
        <p:txBody>
          <a:bodyPr wrap="none" lIns="0" tIns="0" rIns="0" bIns="0" rtlCol="0" anchor="t"/>
          <a:lstStyle/>
          <a:p>
            <a:pPr marL="0" indent="0" algn="ctr">
              <a:lnSpc>
                <a:spcPts val="2900"/>
              </a:lnSpc>
              <a:buNone/>
            </a:pPr>
            <a:r>
              <a:rPr lang="en-US" sz="1800" b="1" dirty="0">
                <a:solidFill>
                  <a:srgbClr val="F20374"/>
                </a:solidFill>
                <a:latin typeface="Overpass" pitchFamily="34" charset="0"/>
                <a:ea typeface="Overpass" pitchFamily="34" charset="-122"/>
                <a:cs typeface="Overpass" pitchFamily="34" charset="-120"/>
              </a:rPr>
              <a:t>Feature</a:t>
            </a:r>
            <a:endParaRPr lang="en-US" sz="1800" dirty="0">
              <a:solidFill>
                <a:srgbClr val="F20374"/>
              </a:solidFill>
            </a:endParaRPr>
          </a:p>
        </p:txBody>
      </p:sp>
      <p:sp>
        <p:nvSpPr>
          <p:cNvPr id="11" name="Text 5"/>
          <p:cNvSpPr/>
          <p:nvPr/>
        </p:nvSpPr>
        <p:spPr>
          <a:xfrm>
            <a:off x="4429873" y="1613069"/>
            <a:ext cx="3859530" cy="370642"/>
          </a:xfrm>
          <a:prstGeom prst="rect">
            <a:avLst/>
          </a:prstGeom>
          <a:noFill/>
          <a:ln/>
        </p:spPr>
        <p:txBody>
          <a:bodyPr wrap="none" lIns="0" tIns="0" rIns="0" bIns="0" rtlCol="0" anchor="t"/>
          <a:lstStyle/>
          <a:p>
            <a:pPr marL="0" indent="0" algn="ctr">
              <a:lnSpc>
                <a:spcPts val="2900"/>
              </a:lnSpc>
              <a:buNone/>
            </a:pPr>
            <a:r>
              <a:rPr lang="en-US" sz="1800" b="1" dirty="0">
                <a:solidFill>
                  <a:srgbClr val="F20374"/>
                </a:solidFill>
                <a:latin typeface="Overpass" pitchFamily="34" charset="0"/>
                <a:ea typeface="Overpass" pitchFamily="34" charset="-122"/>
                <a:cs typeface="Overpass" pitchFamily="34" charset="-120"/>
              </a:rPr>
              <a:t>Our Solution</a:t>
            </a:r>
            <a:endParaRPr lang="en-US" sz="1800" dirty="0">
              <a:solidFill>
                <a:srgbClr val="F20374"/>
              </a:solidFill>
            </a:endParaRPr>
          </a:p>
        </p:txBody>
      </p:sp>
      <p:sp>
        <p:nvSpPr>
          <p:cNvPr id="12" name="Text 6"/>
          <p:cNvSpPr/>
          <p:nvPr/>
        </p:nvSpPr>
        <p:spPr>
          <a:xfrm>
            <a:off x="8623220" y="1694447"/>
            <a:ext cx="3863340" cy="370642"/>
          </a:xfrm>
          <a:prstGeom prst="rect">
            <a:avLst/>
          </a:prstGeom>
          <a:noFill/>
          <a:ln/>
        </p:spPr>
        <p:txBody>
          <a:bodyPr wrap="none" lIns="0" tIns="0" rIns="0" bIns="0" rtlCol="0" anchor="t"/>
          <a:lstStyle/>
          <a:p>
            <a:pPr marL="0" indent="0" algn="ctr">
              <a:lnSpc>
                <a:spcPts val="2900"/>
              </a:lnSpc>
              <a:buNone/>
            </a:pPr>
            <a:r>
              <a:rPr lang="en-US" sz="1800" b="1" dirty="0">
                <a:solidFill>
                  <a:srgbClr val="F20374"/>
                </a:solidFill>
                <a:latin typeface="Overpass" pitchFamily="34" charset="0"/>
                <a:ea typeface="Overpass" pitchFamily="34" charset="-122"/>
                <a:cs typeface="Overpass" pitchFamily="34" charset="-120"/>
              </a:rPr>
              <a:t>Existing Solutions</a:t>
            </a:r>
            <a:endParaRPr lang="en-US" sz="1800" dirty="0">
              <a:solidFill>
                <a:srgbClr val="F20374"/>
              </a:solidFill>
            </a:endParaRPr>
          </a:p>
        </p:txBody>
      </p:sp>
      <p:sp>
        <p:nvSpPr>
          <p:cNvPr id="13" name="Shape 7"/>
          <p:cNvSpPr/>
          <p:nvPr/>
        </p:nvSpPr>
        <p:spPr>
          <a:xfrm>
            <a:off x="182881" y="2211655"/>
            <a:ext cx="11966294" cy="663773"/>
          </a:xfrm>
          <a:prstGeom prst="rect">
            <a:avLst/>
          </a:prstGeom>
          <a:solidFill>
            <a:srgbClr val="000000">
              <a:alpha val="4000"/>
            </a:srgbClr>
          </a:solidFill>
          <a:ln/>
        </p:spPr>
      </p:sp>
      <p:sp>
        <p:nvSpPr>
          <p:cNvPr id="14" name="Text 8"/>
          <p:cNvSpPr/>
          <p:nvPr/>
        </p:nvSpPr>
        <p:spPr>
          <a:xfrm>
            <a:off x="416004" y="2358220"/>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Accessibility</a:t>
            </a:r>
            <a:endParaRPr lang="en-US" sz="1800" dirty="0"/>
          </a:p>
        </p:txBody>
      </p:sp>
      <p:sp>
        <p:nvSpPr>
          <p:cNvPr id="15" name="Text 9"/>
          <p:cNvSpPr/>
          <p:nvPr/>
        </p:nvSpPr>
        <p:spPr>
          <a:xfrm>
            <a:off x="4750117" y="2358220"/>
            <a:ext cx="385953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WhatsApp + SMS</a:t>
            </a:r>
            <a:endParaRPr lang="en-US" sz="1800" dirty="0"/>
          </a:p>
        </p:txBody>
      </p:sp>
      <p:sp>
        <p:nvSpPr>
          <p:cNvPr id="16" name="Text 10"/>
          <p:cNvSpPr/>
          <p:nvPr/>
        </p:nvSpPr>
        <p:spPr>
          <a:xfrm>
            <a:off x="9080420" y="2358220"/>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App-only</a:t>
            </a:r>
            <a:endParaRPr lang="en-US" sz="1800" dirty="0"/>
          </a:p>
        </p:txBody>
      </p:sp>
      <p:sp>
        <p:nvSpPr>
          <p:cNvPr id="17" name="Shape 11"/>
          <p:cNvSpPr/>
          <p:nvPr/>
        </p:nvSpPr>
        <p:spPr>
          <a:xfrm>
            <a:off x="182881" y="2875428"/>
            <a:ext cx="11966294" cy="663773"/>
          </a:xfrm>
          <a:prstGeom prst="rect">
            <a:avLst/>
          </a:prstGeom>
          <a:solidFill>
            <a:srgbClr val="FFFFFF">
              <a:alpha val="4000"/>
            </a:srgbClr>
          </a:solidFill>
          <a:ln/>
        </p:spPr>
      </p:sp>
      <p:sp>
        <p:nvSpPr>
          <p:cNvPr id="18" name="Text 12"/>
          <p:cNvSpPr/>
          <p:nvPr/>
        </p:nvSpPr>
        <p:spPr>
          <a:xfrm>
            <a:off x="416004" y="3021994"/>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Languages</a:t>
            </a:r>
            <a:endParaRPr lang="en-US" sz="1800" dirty="0"/>
          </a:p>
        </p:txBody>
      </p:sp>
      <p:sp>
        <p:nvSpPr>
          <p:cNvPr id="19" name="Text 13"/>
          <p:cNvSpPr/>
          <p:nvPr/>
        </p:nvSpPr>
        <p:spPr>
          <a:xfrm>
            <a:off x="4750117" y="3021994"/>
            <a:ext cx="385953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10+ regional</a:t>
            </a:r>
            <a:endParaRPr lang="en-US" sz="1800" dirty="0"/>
          </a:p>
        </p:txBody>
      </p:sp>
      <p:sp>
        <p:nvSpPr>
          <p:cNvPr id="20" name="Text 14"/>
          <p:cNvSpPr/>
          <p:nvPr/>
        </p:nvSpPr>
        <p:spPr>
          <a:xfrm>
            <a:off x="9080420" y="3021994"/>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English/Hindi only</a:t>
            </a:r>
            <a:endParaRPr lang="en-US" sz="1800" dirty="0"/>
          </a:p>
        </p:txBody>
      </p:sp>
      <p:sp>
        <p:nvSpPr>
          <p:cNvPr id="21" name="Shape 15"/>
          <p:cNvSpPr/>
          <p:nvPr/>
        </p:nvSpPr>
        <p:spPr>
          <a:xfrm>
            <a:off x="182881" y="3539201"/>
            <a:ext cx="11966294" cy="663773"/>
          </a:xfrm>
          <a:prstGeom prst="rect">
            <a:avLst/>
          </a:prstGeom>
          <a:solidFill>
            <a:srgbClr val="000000">
              <a:alpha val="4000"/>
            </a:srgbClr>
          </a:solidFill>
          <a:ln/>
        </p:spPr>
      </p:sp>
      <p:sp>
        <p:nvSpPr>
          <p:cNvPr id="22" name="Text 16"/>
          <p:cNvSpPr/>
          <p:nvPr/>
        </p:nvSpPr>
        <p:spPr>
          <a:xfrm>
            <a:off x="416004" y="3685767"/>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Offline Mode</a:t>
            </a:r>
            <a:endParaRPr lang="en-US" sz="1800" dirty="0"/>
          </a:p>
        </p:txBody>
      </p:sp>
      <p:sp>
        <p:nvSpPr>
          <p:cNvPr id="23" name="Text 17"/>
          <p:cNvSpPr/>
          <p:nvPr/>
        </p:nvSpPr>
        <p:spPr>
          <a:xfrm>
            <a:off x="4750117" y="3685767"/>
            <a:ext cx="385953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SMS fallback</a:t>
            </a:r>
            <a:endParaRPr lang="en-US" sz="1800" dirty="0"/>
          </a:p>
        </p:txBody>
      </p:sp>
      <p:sp>
        <p:nvSpPr>
          <p:cNvPr id="24" name="Text 18"/>
          <p:cNvSpPr/>
          <p:nvPr/>
        </p:nvSpPr>
        <p:spPr>
          <a:xfrm>
            <a:off x="9080420" y="3685767"/>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Internet required</a:t>
            </a:r>
            <a:endParaRPr lang="en-US" sz="1800" dirty="0"/>
          </a:p>
        </p:txBody>
      </p:sp>
      <p:sp>
        <p:nvSpPr>
          <p:cNvPr id="25" name="Shape 19"/>
          <p:cNvSpPr/>
          <p:nvPr/>
        </p:nvSpPr>
        <p:spPr>
          <a:xfrm>
            <a:off x="182881" y="4202975"/>
            <a:ext cx="11966294" cy="663773"/>
          </a:xfrm>
          <a:prstGeom prst="rect">
            <a:avLst/>
          </a:prstGeom>
          <a:solidFill>
            <a:srgbClr val="FFFFFF">
              <a:alpha val="4000"/>
            </a:srgbClr>
          </a:solidFill>
          <a:ln/>
        </p:spPr>
      </p:sp>
      <p:sp>
        <p:nvSpPr>
          <p:cNvPr id="26" name="Text 20"/>
          <p:cNvSpPr/>
          <p:nvPr/>
        </p:nvSpPr>
        <p:spPr>
          <a:xfrm>
            <a:off x="416004" y="4349541"/>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Voice Support</a:t>
            </a:r>
            <a:endParaRPr lang="en-US" sz="1800" dirty="0"/>
          </a:p>
        </p:txBody>
      </p:sp>
      <p:sp>
        <p:nvSpPr>
          <p:cNvPr id="28" name="Text 21"/>
          <p:cNvSpPr/>
          <p:nvPr/>
        </p:nvSpPr>
        <p:spPr>
          <a:xfrm>
            <a:off x="4750117" y="4349541"/>
            <a:ext cx="385953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Full voice commands</a:t>
            </a:r>
            <a:endParaRPr lang="en-US" sz="1800" dirty="0"/>
          </a:p>
        </p:txBody>
      </p:sp>
      <p:sp>
        <p:nvSpPr>
          <p:cNvPr id="29" name="Text 22"/>
          <p:cNvSpPr/>
          <p:nvPr/>
        </p:nvSpPr>
        <p:spPr>
          <a:xfrm>
            <a:off x="9080420" y="4349541"/>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Limited/None</a:t>
            </a:r>
            <a:endParaRPr lang="en-US" sz="1800" dirty="0"/>
          </a:p>
        </p:txBody>
      </p:sp>
      <p:sp>
        <p:nvSpPr>
          <p:cNvPr id="30" name="Shape 23"/>
          <p:cNvSpPr/>
          <p:nvPr/>
        </p:nvSpPr>
        <p:spPr>
          <a:xfrm>
            <a:off x="182881" y="4866748"/>
            <a:ext cx="11966294" cy="663773"/>
          </a:xfrm>
          <a:prstGeom prst="rect">
            <a:avLst/>
          </a:prstGeom>
          <a:solidFill>
            <a:srgbClr val="000000">
              <a:alpha val="4000"/>
            </a:srgbClr>
          </a:solidFill>
          <a:ln/>
        </p:spPr>
      </p:sp>
      <p:sp>
        <p:nvSpPr>
          <p:cNvPr id="31" name="Text 24"/>
          <p:cNvSpPr/>
          <p:nvPr/>
        </p:nvSpPr>
        <p:spPr>
          <a:xfrm>
            <a:off x="416004" y="5013314"/>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Cost</a:t>
            </a:r>
            <a:endParaRPr lang="en-US" sz="1800" dirty="0"/>
          </a:p>
        </p:txBody>
      </p:sp>
      <p:sp>
        <p:nvSpPr>
          <p:cNvPr id="32" name="Text 25"/>
          <p:cNvSpPr/>
          <p:nvPr/>
        </p:nvSpPr>
        <p:spPr>
          <a:xfrm>
            <a:off x="4750117" y="5013314"/>
            <a:ext cx="385953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Free for users</a:t>
            </a:r>
            <a:endParaRPr lang="en-US" sz="1800" dirty="0"/>
          </a:p>
        </p:txBody>
      </p:sp>
      <p:sp>
        <p:nvSpPr>
          <p:cNvPr id="33" name="Text 26"/>
          <p:cNvSpPr/>
          <p:nvPr/>
        </p:nvSpPr>
        <p:spPr>
          <a:xfrm>
            <a:off x="9080420" y="5013314"/>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Subscription-based</a:t>
            </a:r>
            <a:endParaRPr lang="en-US" sz="1800" dirty="0"/>
          </a:p>
        </p:txBody>
      </p:sp>
      <p:sp>
        <p:nvSpPr>
          <p:cNvPr id="34" name="Shape 27"/>
          <p:cNvSpPr/>
          <p:nvPr/>
        </p:nvSpPr>
        <p:spPr>
          <a:xfrm>
            <a:off x="182881" y="5530522"/>
            <a:ext cx="11966294" cy="663773"/>
          </a:xfrm>
          <a:prstGeom prst="rect">
            <a:avLst/>
          </a:prstGeom>
          <a:solidFill>
            <a:srgbClr val="FFFFFF">
              <a:alpha val="4000"/>
            </a:srgbClr>
          </a:solidFill>
          <a:ln/>
        </p:spPr>
      </p:sp>
      <p:sp>
        <p:nvSpPr>
          <p:cNvPr id="35" name="Text 28"/>
          <p:cNvSpPr/>
          <p:nvPr/>
        </p:nvSpPr>
        <p:spPr>
          <a:xfrm>
            <a:off x="416004" y="5677088"/>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Integration</a:t>
            </a:r>
            <a:endParaRPr lang="en-US" sz="1800" dirty="0"/>
          </a:p>
        </p:txBody>
      </p:sp>
      <p:sp>
        <p:nvSpPr>
          <p:cNvPr id="36" name="Text 29"/>
          <p:cNvSpPr/>
          <p:nvPr/>
        </p:nvSpPr>
        <p:spPr>
          <a:xfrm>
            <a:off x="4750117" y="5677088"/>
            <a:ext cx="385953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Government DBs</a:t>
            </a:r>
            <a:endParaRPr lang="en-US" sz="1800" dirty="0"/>
          </a:p>
        </p:txBody>
      </p:sp>
      <p:sp>
        <p:nvSpPr>
          <p:cNvPr id="37" name="Text 30"/>
          <p:cNvSpPr/>
          <p:nvPr/>
        </p:nvSpPr>
        <p:spPr>
          <a:xfrm>
            <a:off x="9080420" y="5677088"/>
            <a:ext cx="3863340" cy="370642"/>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Standalone</a:t>
            </a:r>
            <a:endParaRPr lang="en-US" sz="1800" dirty="0"/>
          </a:p>
        </p:txBody>
      </p:sp>
      <p:sp>
        <p:nvSpPr>
          <p:cNvPr id="39" name="Text 31"/>
          <p:cNvSpPr/>
          <p:nvPr/>
        </p:nvSpPr>
        <p:spPr>
          <a:xfrm>
            <a:off x="-370828" y="6367780"/>
            <a:ext cx="13009007" cy="370642"/>
          </a:xfrm>
          <a:prstGeom prst="rect">
            <a:avLst/>
          </a:prstGeom>
          <a:noFill/>
          <a:ln/>
        </p:spPr>
        <p:txBody>
          <a:bodyPr wrap="none" lIns="0" tIns="0" rIns="0" bIns="0" rtlCol="0" anchor="t"/>
          <a:lstStyle/>
          <a:p>
            <a:pPr marL="0" indent="0" algn="ctr">
              <a:lnSpc>
                <a:spcPts val="2900"/>
              </a:lnSpc>
              <a:buNone/>
            </a:pPr>
            <a:r>
              <a:rPr lang="en-US" sz="1800" b="1" dirty="0">
                <a:solidFill>
                  <a:srgbClr val="E5E0DF"/>
                </a:solidFill>
                <a:latin typeface="Overpass" pitchFamily="34" charset="0"/>
                <a:ea typeface="Overpass" pitchFamily="34" charset="-122"/>
                <a:cs typeface="Overpass" pitchFamily="34" charset="-120"/>
              </a:rPr>
              <a:t>Designed FOR India, BY Indians</a:t>
            </a:r>
            <a:endParaRPr lang="en-US" sz="1800" dirty="0"/>
          </a:p>
        </p:txBody>
      </p:sp>
    </p:spTree>
    <p:extLst>
      <p:ext uri="{BB962C8B-B14F-4D97-AF65-F5344CB8AC3E}">
        <p14:creationId xmlns:p14="http://schemas.microsoft.com/office/powerpoint/2010/main" val="362037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19793"/>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962162" y="198925"/>
            <a:ext cx="3332244"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2828806" y="1028115"/>
            <a:ext cx="8672274" cy="563285"/>
          </a:xfrm>
          <a:prstGeom prst="rect">
            <a:avLst/>
          </a:prstGeom>
          <a:noFill/>
          <a:ln/>
        </p:spPr>
        <p:txBody>
          <a:bodyPr wrap="none" lIns="0" tIns="0" rIns="0" bIns="0" rtlCol="0" anchor="t"/>
          <a:lstStyle/>
          <a:p>
            <a:pPr marL="0" indent="0" algn="l">
              <a:lnSpc>
                <a:spcPts val="2750"/>
              </a:lnSpc>
              <a:buNone/>
            </a:pPr>
            <a:r>
              <a:rPr lang="en-US" sz="3600" b="1" kern="0" spc="-66" dirty="0">
                <a:solidFill>
                  <a:srgbClr val="FFFFFF"/>
                </a:solidFill>
                <a:latin typeface="Overpass Bold" pitchFamily="34" charset="0"/>
                <a:ea typeface="Overpass Bold" pitchFamily="34" charset="-122"/>
                <a:cs typeface="Overpass Bold" pitchFamily="34" charset="-120"/>
              </a:rPr>
              <a:t>Transforming Rural Healthcare</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4081651" y="354125"/>
            <a:ext cx="5632490" cy="704017"/>
          </a:xfrm>
          <a:prstGeom prst="rect">
            <a:avLst/>
          </a:prstGeom>
          <a:noFill/>
          <a:ln/>
        </p:spPr>
        <p:txBody>
          <a:bodyPr wrap="none" lIns="0" tIns="0" rIns="0" bIns="0" rtlCol="0" anchor="t"/>
          <a:lstStyle/>
          <a:p>
            <a:pPr marL="0" indent="0" algn="l">
              <a:lnSpc>
                <a:spcPts val="3450"/>
              </a:lnSpc>
              <a:buNone/>
            </a:pPr>
            <a:r>
              <a:rPr lang="en-US" sz="4400" b="1" kern="0" spc="-83" dirty="0">
                <a:solidFill>
                  <a:srgbClr val="FFFFFF"/>
                </a:solidFill>
                <a:latin typeface="Overpass Bold" pitchFamily="34" charset="0"/>
                <a:ea typeface="Overpass Bold" pitchFamily="34" charset="-122"/>
                <a:cs typeface="Overpass Bold" pitchFamily="34" charset="-120"/>
              </a:rPr>
              <a:t>Social Impact</a:t>
            </a:r>
            <a:endParaRPr lang="en-US" sz="4400" dirty="0"/>
          </a:p>
        </p:txBody>
      </p:sp>
      <p:sp>
        <p:nvSpPr>
          <p:cNvPr id="34" name="Text 0">
            <a:extLst>
              <a:ext uri="{FF2B5EF4-FFF2-40B4-BE49-F238E27FC236}">
                <a16:creationId xmlns:a16="http://schemas.microsoft.com/office/drawing/2014/main" id="{2F5444F9-CE7C-9967-A32B-DDFDCD496238}"/>
              </a:ext>
            </a:extLst>
          </p:cNvPr>
          <p:cNvSpPr/>
          <p:nvPr/>
        </p:nvSpPr>
        <p:spPr>
          <a:xfrm>
            <a:off x="602694" y="2673807"/>
            <a:ext cx="3507581" cy="438388"/>
          </a:xfrm>
          <a:prstGeom prst="rect">
            <a:avLst/>
          </a:prstGeom>
          <a:noFill/>
          <a:ln/>
        </p:spPr>
        <p:txBody>
          <a:bodyPr wrap="none" lIns="0" tIns="0" rIns="0" bIns="0" rtlCol="0" anchor="t"/>
          <a:lstStyle/>
          <a:p>
            <a:pPr marL="0" indent="0" algn="l">
              <a:lnSpc>
                <a:spcPts val="3450"/>
              </a:lnSpc>
              <a:buNone/>
            </a:pPr>
            <a:endParaRPr lang="en-US" sz="2750" dirty="0"/>
          </a:p>
        </p:txBody>
      </p:sp>
      <p:sp>
        <p:nvSpPr>
          <p:cNvPr id="35" name="Text 1">
            <a:extLst>
              <a:ext uri="{FF2B5EF4-FFF2-40B4-BE49-F238E27FC236}">
                <a16:creationId xmlns:a16="http://schemas.microsoft.com/office/drawing/2014/main" id="{2FF93ACF-4E36-548A-8BD4-5AFD6D40190F}"/>
              </a:ext>
            </a:extLst>
          </p:cNvPr>
          <p:cNvSpPr/>
          <p:nvPr/>
        </p:nvSpPr>
        <p:spPr>
          <a:xfrm>
            <a:off x="602694" y="3171726"/>
            <a:ext cx="3787735" cy="350758"/>
          </a:xfrm>
          <a:prstGeom prst="rect">
            <a:avLst/>
          </a:prstGeom>
          <a:noFill/>
          <a:ln/>
        </p:spPr>
        <p:txBody>
          <a:bodyPr wrap="none" lIns="0" tIns="0" rIns="0" bIns="0" rtlCol="0" anchor="t"/>
          <a:lstStyle/>
          <a:p>
            <a:pPr marL="0" indent="0" algn="l">
              <a:lnSpc>
                <a:spcPts val="2750"/>
              </a:lnSpc>
              <a:buNone/>
            </a:pPr>
            <a:endParaRPr lang="en-US" sz="2200" dirty="0"/>
          </a:p>
        </p:txBody>
      </p:sp>
      <p:sp>
        <p:nvSpPr>
          <p:cNvPr id="36" name="Text 2">
            <a:extLst>
              <a:ext uri="{FF2B5EF4-FFF2-40B4-BE49-F238E27FC236}">
                <a16:creationId xmlns:a16="http://schemas.microsoft.com/office/drawing/2014/main" id="{24E4E901-D9DA-589E-A028-56EF4E97781D}"/>
              </a:ext>
            </a:extLst>
          </p:cNvPr>
          <p:cNvSpPr/>
          <p:nvPr/>
        </p:nvSpPr>
        <p:spPr>
          <a:xfrm>
            <a:off x="104428" y="1566122"/>
            <a:ext cx="13586936" cy="238482"/>
          </a:xfrm>
          <a:prstGeom prst="rect">
            <a:avLst/>
          </a:prstGeom>
          <a:noFill/>
          <a:ln/>
        </p:spPr>
        <p:txBody>
          <a:bodyPr wrap="none" lIns="0" tIns="0" rIns="0" bIns="0" rtlCol="0" anchor="t"/>
          <a:lstStyle/>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Our solution is designed to create a profound social impact, touching millions of lives and aligning with critical global development goals.</a:t>
            </a:r>
            <a:endParaRPr lang="en-US" sz="1600" dirty="0"/>
          </a:p>
        </p:txBody>
      </p:sp>
      <p:sp>
        <p:nvSpPr>
          <p:cNvPr id="37" name="Text 3">
            <a:extLst>
              <a:ext uri="{FF2B5EF4-FFF2-40B4-BE49-F238E27FC236}">
                <a16:creationId xmlns:a16="http://schemas.microsoft.com/office/drawing/2014/main" id="{967F1E4F-AEB3-4D5D-1D3D-E78E7457CBD3}"/>
              </a:ext>
            </a:extLst>
          </p:cNvPr>
          <p:cNvSpPr/>
          <p:nvPr/>
        </p:nvSpPr>
        <p:spPr>
          <a:xfrm>
            <a:off x="89534" y="1923448"/>
            <a:ext cx="2104549" cy="263128"/>
          </a:xfrm>
          <a:prstGeom prst="rect">
            <a:avLst/>
          </a:prstGeom>
          <a:noFill/>
          <a:ln/>
        </p:spPr>
        <p:txBody>
          <a:bodyPr wrap="none" lIns="0" tIns="0" rIns="0" bIns="0" rtlCol="0" anchor="t"/>
          <a:lstStyle/>
          <a:p>
            <a:pPr marL="0" indent="0" algn="l">
              <a:lnSpc>
                <a:spcPts val="2050"/>
              </a:lnSpc>
              <a:buNone/>
            </a:pPr>
            <a:r>
              <a:rPr lang="en-US" sz="2000" b="1" kern="0" spc="-50" dirty="0">
                <a:solidFill>
                  <a:srgbClr val="F20374"/>
                </a:solidFill>
                <a:latin typeface="Overpass Bold" pitchFamily="34" charset="0"/>
                <a:ea typeface="Overpass Bold" pitchFamily="34" charset="-122"/>
                <a:cs typeface="Overpass Bold" pitchFamily="34" charset="-120"/>
              </a:rPr>
              <a:t>Lives Changed</a:t>
            </a:r>
            <a:endParaRPr lang="en-US" sz="2000" dirty="0">
              <a:solidFill>
                <a:srgbClr val="F20374"/>
              </a:solidFill>
            </a:endParaRPr>
          </a:p>
        </p:txBody>
      </p:sp>
      <p:pic>
        <p:nvPicPr>
          <p:cNvPr id="39" name="Image 0" descr="preencoded.png">
            <a:extLst>
              <a:ext uri="{FF2B5EF4-FFF2-40B4-BE49-F238E27FC236}">
                <a16:creationId xmlns:a16="http://schemas.microsoft.com/office/drawing/2014/main" id="{4205E240-90AB-5844-0229-06C64911E8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348" y="2329667"/>
            <a:ext cx="372666" cy="372666"/>
          </a:xfrm>
          <a:prstGeom prst="rect">
            <a:avLst/>
          </a:prstGeom>
        </p:spPr>
      </p:pic>
      <p:sp>
        <p:nvSpPr>
          <p:cNvPr id="40" name="Text 4">
            <a:extLst>
              <a:ext uri="{FF2B5EF4-FFF2-40B4-BE49-F238E27FC236}">
                <a16:creationId xmlns:a16="http://schemas.microsoft.com/office/drawing/2014/main" id="{821C398F-D29F-5E54-4731-3384E3237DF0}"/>
              </a:ext>
            </a:extLst>
          </p:cNvPr>
          <p:cNvSpPr/>
          <p:nvPr/>
        </p:nvSpPr>
        <p:spPr>
          <a:xfrm>
            <a:off x="168960" y="2829339"/>
            <a:ext cx="2412802" cy="219194"/>
          </a:xfrm>
          <a:prstGeom prst="rect">
            <a:avLst/>
          </a:prstGeom>
          <a:noFill/>
          <a:ln/>
        </p:spPr>
        <p:txBody>
          <a:bodyPr wrap="none" lIns="0" tIns="0" rIns="0" bIns="0" rtlCol="0" anchor="t"/>
          <a:lstStyle/>
          <a:p>
            <a:pPr marL="0" indent="0" algn="l">
              <a:lnSpc>
                <a:spcPts val="1700"/>
              </a:lnSpc>
              <a:buNone/>
            </a:pPr>
            <a:r>
              <a:rPr lang="en-US" b="1" kern="0" spc="-41" dirty="0">
                <a:solidFill>
                  <a:srgbClr val="E5E0DF"/>
                </a:solidFill>
                <a:latin typeface="Overpass Bold" pitchFamily="34" charset="0"/>
                <a:ea typeface="Overpass Bold" pitchFamily="34" charset="-122"/>
                <a:cs typeface="Overpass Bold" pitchFamily="34" charset="-120"/>
              </a:rPr>
              <a:t>Empowering Health Knowledge</a:t>
            </a:r>
            <a:endParaRPr lang="en-US" dirty="0"/>
          </a:p>
        </p:txBody>
      </p:sp>
      <p:sp>
        <p:nvSpPr>
          <p:cNvPr id="41" name="Text 5">
            <a:extLst>
              <a:ext uri="{FF2B5EF4-FFF2-40B4-BE49-F238E27FC236}">
                <a16:creationId xmlns:a16="http://schemas.microsoft.com/office/drawing/2014/main" id="{3F1B0E73-B60C-A266-BE73-50934FE30773}"/>
              </a:ext>
            </a:extLst>
          </p:cNvPr>
          <p:cNvSpPr/>
          <p:nvPr/>
        </p:nvSpPr>
        <p:spPr>
          <a:xfrm>
            <a:off x="168960" y="3092229"/>
            <a:ext cx="6700242" cy="238482"/>
          </a:xfrm>
          <a:prstGeom prst="rect">
            <a:avLst/>
          </a:prstGeom>
          <a:noFill/>
          <a:ln/>
        </p:spPr>
        <p:txBody>
          <a:bodyPr wrap="none" lIns="0" tIns="0" rIns="0" bIns="0" rtlCol="0" anchor="t"/>
          <a:lstStyle/>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Empowering 900 million rural Indians with accessible</a:t>
            </a:r>
          </a:p>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health information and knowledge.</a:t>
            </a:r>
            <a:endParaRPr lang="en-US" sz="1600" dirty="0"/>
          </a:p>
        </p:txBody>
      </p:sp>
      <p:pic>
        <p:nvPicPr>
          <p:cNvPr id="42" name="Image 1" descr="preencoded.png">
            <a:extLst>
              <a:ext uri="{FF2B5EF4-FFF2-40B4-BE49-F238E27FC236}">
                <a16:creationId xmlns:a16="http://schemas.microsoft.com/office/drawing/2014/main" id="{E4B5569C-52C3-7D46-BAD5-2BB58F4E69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8923" y="2329667"/>
            <a:ext cx="372666" cy="372666"/>
          </a:xfrm>
          <a:prstGeom prst="rect">
            <a:avLst/>
          </a:prstGeom>
        </p:spPr>
      </p:pic>
      <p:sp>
        <p:nvSpPr>
          <p:cNvPr id="43" name="Text 6">
            <a:extLst>
              <a:ext uri="{FF2B5EF4-FFF2-40B4-BE49-F238E27FC236}">
                <a16:creationId xmlns:a16="http://schemas.microsoft.com/office/drawing/2014/main" id="{27E2E6A2-8A99-F328-68FE-2B8C4E403717}"/>
              </a:ext>
            </a:extLst>
          </p:cNvPr>
          <p:cNvSpPr/>
          <p:nvPr/>
        </p:nvSpPr>
        <p:spPr>
          <a:xfrm>
            <a:off x="7055535" y="2829339"/>
            <a:ext cx="2034659" cy="219194"/>
          </a:xfrm>
          <a:prstGeom prst="rect">
            <a:avLst/>
          </a:prstGeom>
          <a:noFill/>
          <a:ln/>
        </p:spPr>
        <p:txBody>
          <a:bodyPr wrap="none" lIns="0" tIns="0" rIns="0" bIns="0" rtlCol="0" anchor="t"/>
          <a:lstStyle/>
          <a:p>
            <a:pPr marL="0" indent="0" algn="l">
              <a:lnSpc>
                <a:spcPts val="1700"/>
              </a:lnSpc>
              <a:buNone/>
            </a:pPr>
            <a:r>
              <a:rPr lang="en-US" b="1" kern="0" spc="-41" dirty="0">
                <a:solidFill>
                  <a:srgbClr val="E5E0DF"/>
                </a:solidFill>
                <a:latin typeface="Overpass Bold" pitchFamily="34" charset="0"/>
                <a:ea typeface="Overpass Bold" pitchFamily="34" charset="-122"/>
                <a:cs typeface="Overpass Bold" pitchFamily="34" charset="-120"/>
              </a:rPr>
              <a:t>Saving Mothers &amp; Children</a:t>
            </a:r>
            <a:endParaRPr lang="en-US" dirty="0"/>
          </a:p>
        </p:txBody>
      </p:sp>
      <p:sp>
        <p:nvSpPr>
          <p:cNvPr id="44" name="Text 7">
            <a:extLst>
              <a:ext uri="{FF2B5EF4-FFF2-40B4-BE49-F238E27FC236}">
                <a16:creationId xmlns:a16="http://schemas.microsoft.com/office/drawing/2014/main" id="{9E8D3563-DE80-5367-55B2-A5D4DE6D80B6}"/>
              </a:ext>
            </a:extLst>
          </p:cNvPr>
          <p:cNvSpPr/>
          <p:nvPr/>
        </p:nvSpPr>
        <p:spPr>
          <a:xfrm>
            <a:off x="7055535" y="3061749"/>
            <a:ext cx="6700361" cy="238482"/>
          </a:xfrm>
          <a:prstGeom prst="rect">
            <a:avLst/>
          </a:prstGeom>
          <a:noFill/>
          <a:ln/>
        </p:spPr>
        <p:txBody>
          <a:bodyPr wrap="none" lIns="0" tIns="0" rIns="0" bIns="0" rtlCol="0" anchor="t"/>
          <a:lstStyle/>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Reducing maternal &amp; child mortality through </a:t>
            </a:r>
          </a:p>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timely vaccinations and health guidance.</a:t>
            </a:r>
            <a:endParaRPr lang="en-US" sz="1600" dirty="0"/>
          </a:p>
        </p:txBody>
      </p:sp>
      <p:pic>
        <p:nvPicPr>
          <p:cNvPr id="45" name="Image 2" descr="preencoded.png">
            <a:extLst>
              <a:ext uri="{FF2B5EF4-FFF2-40B4-BE49-F238E27FC236}">
                <a16:creationId xmlns:a16="http://schemas.microsoft.com/office/drawing/2014/main" id="{6072F6A7-2311-C2E5-992D-A1C5B7DD9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348" y="3672394"/>
            <a:ext cx="372666" cy="372666"/>
          </a:xfrm>
          <a:prstGeom prst="rect">
            <a:avLst/>
          </a:prstGeom>
        </p:spPr>
      </p:pic>
      <p:sp>
        <p:nvSpPr>
          <p:cNvPr id="46" name="Text 8">
            <a:extLst>
              <a:ext uri="{FF2B5EF4-FFF2-40B4-BE49-F238E27FC236}">
                <a16:creationId xmlns:a16="http://schemas.microsoft.com/office/drawing/2014/main" id="{A454425C-8874-6866-46B1-29E71BE0BDBE}"/>
              </a:ext>
            </a:extLst>
          </p:cNvPr>
          <p:cNvSpPr/>
          <p:nvPr/>
        </p:nvSpPr>
        <p:spPr>
          <a:xfrm>
            <a:off x="168960" y="4233562"/>
            <a:ext cx="2169795" cy="219194"/>
          </a:xfrm>
          <a:prstGeom prst="rect">
            <a:avLst/>
          </a:prstGeom>
          <a:noFill/>
          <a:ln/>
        </p:spPr>
        <p:txBody>
          <a:bodyPr wrap="none" lIns="0" tIns="0" rIns="0" bIns="0" rtlCol="0" anchor="t"/>
          <a:lstStyle/>
          <a:p>
            <a:pPr marL="0" indent="0" algn="l">
              <a:lnSpc>
                <a:spcPts val="1700"/>
              </a:lnSpc>
              <a:buNone/>
            </a:pPr>
            <a:r>
              <a:rPr lang="en-US" b="1" kern="0" spc="-41" dirty="0">
                <a:solidFill>
                  <a:srgbClr val="E5E0DF"/>
                </a:solidFill>
                <a:latin typeface="Overpass Bold" pitchFamily="34" charset="0"/>
                <a:ea typeface="Overpass Bold" pitchFamily="34" charset="-122"/>
                <a:cs typeface="Overpass Bold" pitchFamily="34" charset="-120"/>
              </a:rPr>
              <a:t>Preventing Epidemic Spread</a:t>
            </a:r>
            <a:endParaRPr lang="en-US" dirty="0"/>
          </a:p>
        </p:txBody>
      </p:sp>
      <p:sp>
        <p:nvSpPr>
          <p:cNvPr id="47" name="Text 9">
            <a:extLst>
              <a:ext uri="{FF2B5EF4-FFF2-40B4-BE49-F238E27FC236}">
                <a16:creationId xmlns:a16="http://schemas.microsoft.com/office/drawing/2014/main" id="{878CAE71-6785-997A-C700-F627E0447DAD}"/>
              </a:ext>
            </a:extLst>
          </p:cNvPr>
          <p:cNvSpPr/>
          <p:nvPr/>
        </p:nvSpPr>
        <p:spPr>
          <a:xfrm>
            <a:off x="168960" y="4511692"/>
            <a:ext cx="6700242" cy="238482"/>
          </a:xfrm>
          <a:prstGeom prst="rect">
            <a:avLst/>
          </a:prstGeom>
          <a:noFill/>
          <a:ln/>
        </p:spPr>
        <p:txBody>
          <a:bodyPr wrap="none" lIns="0" tIns="0" rIns="0" bIns="0" rtlCol="0" anchor="t"/>
          <a:lstStyle/>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Preventing epidemic spread by providing rapid </a:t>
            </a:r>
          </a:p>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information in vulnerable communities.</a:t>
            </a:r>
            <a:endParaRPr lang="en-US" sz="1600" dirty="0"/>
          </a:p>
        </p:txBody>
      </p:sp>
      <p:pic>
        <p:nvPicPr>
          <p:cNvPr id="48" name="Image 3" descr="preencoded.png">
            <a:extLst>
              <a:ext uri="{FF2B5EF4-FFF2-40B4-BE49-F238E27FC236}">
                <a16:creationId xmlns:a16="http://schemas.microsoft.com/office/drawing/2014/main" id="{055EC210-C5A4-B2A0-17CF-501200EE3C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78923" y="3733890"/>
            <a:ext cx="372666" cy="372666"/>
          </a:xfrm>
          <a:prstGeom prst="rect">
            <a:avLst/>
          </a:prstGeom>
        </p:spPr>
      </p:pic>
      <p:sp>
        <p:nvSpPr>
          <p:cNvPr id="49" name="Text 10">
            <a:extLst>
              <a:ext uri="{FF2B5EF4-FFF2-40B4-BE49-F238E27FC236}">
                <a16:creationId xmlns:a16="http://schemas.microsoft.com/office/drawing/2014/main" id="{8A51EA9E-D74E-266A-099B-98B4C4FF52AF}"/>
              </a:ext>
            </a:extLst>
          </p:cNvPr>
          <p:cNvSpPr/>
          <p:nvPr/>
        </p:nvSpPr>
        <p:spPr>
          <a:xfrm>
            <a:off x="7055535" y="4233562"/>
            <a:ext cx="2021800" cy="219194"/>
          </a:xfrm>
          <a:prstGeom prst="rect">
            <a:avLst/>
          </a:prstGeom>
          <a:noFill/>
          <a:ln/>
        </p:spPr>
        <p:txBody>
          <a:bodyPr wrap="none" lIns="0" tIns="0" rIns="0" bIns="0" rtlCol="0" anchor="t"/>
          <a:lstStyle/>
          <a:p>
            <a:pPr marL="0" indent="0" algn="l">
              <a:lnSpc>
                <a:spcPts val="1700"/>
              </a:lnSpc>
              <a:buNone/>
            </a:pPr>
            <a:r>
              <a:rPr lang="en-US" b="1" kern="0" spc="-41" dirty="0">
                <a:solidFill>
                  <a:srgbClr val="E5E0DF"/>
                </a:solidFill>
                <a:latin typeface="Overpass Bold" pitchFamily="34" charset="0"/>
                <a:ea typeface="Overpass Bold" pitchFamily="34" charset="-122"/>
                <a:cs typeface="Overpass Bold" pitchFamily="34" charset="-120"/>
              </a:rPr>
              <a:t>Combating Misinformation</a:t>
            </a:r>
            <a:endParaRPr lang="en-US" dirty="0"/>
          </a:p>
        </p:txBody>
      </p:sp>
      <p:sp>
        <p:nvSpPr>
          <p:cNvPr id="50" name="Text 11">
            <a:extLst>
              <a:ext uri="{FF2B5EF4-FFF2-40B4-BE49-F238E27FC236}">
                <a16:creationId xmlns:a16="http://schemas.microsoft.com/office/drawing/2014/main" id="{11A6140E-D365-5420-60D5-6A1BDB7B8671}"/>
              </a:ext>
            </a:extLst>
          </p:cNvPr>
          <p:cNvSpPr/>
          <p:nvPr/>
        </p:nvSpPr>
        <p:spPr>
          <a:xfrm>
            <a:off x="7055535" y="4511692"/>
            <a:ext cx="6700361" cy="238482"/>
          </a:xfrm>
          <a:prstGeom prst="rect">
            <a:avLst/>
          </a:prstGeom>
          <a:noFill/>
          <a:ln/>
        </p:spPr>
        <p:txBody>
          <a:bodyPr wrap="none" lIns="0" tIns="0" rIns="0" bIns="0" rtlCol="0" anchor="t"/>
          <a:lstStyle/>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Breaking the cycle of health misinformation with reliable,</a:t>
            </a:r>
          </a:p>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verified content.</a:t>
            </a:r>
            <a:endParaRPr lang="en-US" sz="1600" dirty="0"/>
          </a:p>
        </p:txBody>
      </p:sp>
      <p:sp>
        <p:nvSpPr>
          <p:cNvPr id="51" name="Text 12">
            <a:extLst>
              <a:ext uri="{FF2B5EF4-FFF2-40B4-BE49-F238E27FC236}">
                <a16:creationId xmlns:a16="http://schemas.microsoft.com/office/drawing/2014/main" id="{48825659-A18C-D728-AD27-797271FDCF89}"/>
              </a:ext>
            </a:extLst>
          </p:cNvPr>
          <p:cNvSpPr/>
          <p:nvPr/>
        </p:nvSpPr>
        <p:spPr>
          <a:xfrm>
            <a:off x="104428" y="5106622"/>
            <a:ext cx="3252668" cy="263128"/>
          </a:xfrm>
          <a:prstGeom prst="rect">
            <a:avLst/>
          </a:prstGeom>
          <a:noFill/>
          <a:ln/>
        </p:spPr>
        <p:txBody>
          <a:bodyPr wrap="none" lIns="0" tIns="0" rIns="0" bIns="0" rtlCol="0" anchor="t"/>
          <a:lstStyle/>
          <a:p>
            <a:pPr marL="0" indent="0" algn="l">
              <a:lnSpc>
                <a:spcPts val="2050"/>
              </a:lnSpc>
              <a:buNone/>
            </a:pPr>
            <a:r>
              <a:rPr lang="en-US" sz="2000" b="1" kern="0" spc="-50" dirty="0">
                <a:solidFill>
                  <a:srgbClr val="F20374"/>
                </a:solidFill>
                <a:latin typeface="Overpass Bold" pitchFamily="34" charset="0"/>
                <a:ea typeface="Overpass Bold" pitchFamily="34" charset="-122"/>
                <a:cs typeface="Overpass Bold" pitchFamily="34" charset="-120"/>
              </a:rPr>
              <a:t>UN Sustainable Development Goals</a:t>
            </a:r>
            <a:endParaRPr lang="en-US" sz="2000" dirty="0">
              <a:solidFill>
                <a:srgbClr val="F20374"/>
              </a:solidFill>
            </a:endParaRPr>
          </a:p>
        </p:txBody>
      </p:sp>
      <p:sp>
        <p:nvSpPr>
          <p:cNvPr id="52" name="Shape 13">
            <a:extLst>
              <a:ext uri="{FF2B5EF4-FFF2-40B4-BE49-F238E27FC236}">
                <a16:creationId xmlns:a16="http://schemas.microsoft.com/office/drawing/2014/main" id="{C352BCE0-D8BA-0BD4-8D3E-8F5067CFE4EE}"/>
              </a:ext>
            </a:extLst>
          </p:cNvPr>
          <p:cNvSpPr/>
          <p:nvPr/>
        </p:nvSpPr>
        <p:spPr>
          <a:xfrm>
            <a:off x="-2371" y="5555696"/>
            <a:ext cx="6266012" cy="1138104"/>
          </a:xfrm>
          <a:prstGeom prst="roundRect">
            <a:avLst>
              <a:gd name="adj" fmla="val 4298"/>
            </a:avLst>
          </a:prstGeom>
          <a:solidFill>
            <a:srgbClr val="7E023C"/>
          </a:solidFill>
          <a:ln w="7620">
            <a:solidFill>
              <a:srgbClr val="971B55"/>
            </a:solidFill>
            <a:prstDash val="solid"/>
          </a:ln>
        </p:spPr>
      </p:sp>
      <p:sp>
        <p:nvSpPr>
          <p:cNvPr id="53" name="Shape 14">
            <a:extLst>
              <a:ext uri="{FF2B5EF4-FFF2-40B4-BE49-F238E27FC236}">
                <a16:creationId xmlns:a16="http://schemas.microsoft.com/office/drawing/2014/main" id="{A1FE62A8-DB8C-21DA-D1CD-415618B9A750}"/>
              </a:ext>
            </a:extLst>
          </p:cNvPr>
          <p:cNvSpPr/>
          <p:nvPr/>
        </p:nvSpPr>
        <p:spPr>
          <a:xfrm>
            <a:off x="168960" y="5615123"/>
            <a:ext cx="590420" cy="560149"/>
          </a:xfrm>
          <a:prstGeom prst="roundRect">
            <a:avLst>
              <a:gd name="adj" fmla="val 20445228"/>
            </a:avLst>
          </a:prstGeom>
          <a:solidFill>
            <a:srgbClr val="F20374"/>
          </a:solidFill>
          <a:ln/>
        </p:spPr>
      </p:sp>
      <p:pic>
        <p:nvPicPr>
          <p:cNvPr id="54" name="Image 4" descr="preencoded.png">
            <a:extLst>
              <a:ext uri="{FF2B5EF4-FFF2-40B4-BE49-F238E27FC236}">
                <a16:creationId xmlns:a16="http://schemas.microsoft.com/office/drawing/2014/main" id="{B3224DA9-7592-7424-F3DC-22DE57CEC5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1108" y="5699577"/>
            <a:ext cx="391240" cy="391240"/>
          </a:xfrm>
          <a:prstGeom prst="rect">
            <a:avLst/>
          </a:prstGeom>
        </p:spPr>
      </p:pic>
      <p:sp>
        <p:nvSpPr>
          <p:cNvPr id="62" name="Shape 13">
            <a:extLst>
              <a:ext uri="{FF2B5EF4-FFF2-40B4-BE49-F238E27FC236}">
                <a16:creationId xmlns:a16="http://schemas.microsoft.com/office/drawing/2014/main" id="{8A923DD1-121C-5167-2487-ED67A4BB2F96}"/>
              </a:ext>
            </a:extLst>
          </p:cNvPr>
          <p:cNvSpPr/>
          <p:nvPr/>
        </p:nvSpPr>
        <p:spPr>
          <a:xfrm>
            <a:off x="6393350" y="5555696"/>
            <a:ext cx="5798650" cy="1138104"/>
          </a:xfrm>
          <a:prstGeom prst="roundRect">
            <a:avLst>
              <a:gd name="adj" fmla="val 4298"/>
            </a:avLst>
          </a:prstGeom>
          <a:solidFill>
            <a:srgbClr val="7E023C"/>
          </a:solidFill>
          <a:ln w="7620">
            <a:solidFill>
              <a:srgbClr val="971B55"/>
            </a:solidFill>
            <a:prstDash val="solid"/>
          </a:ln>
        </p:spPr>
      </p:sp>
      <p:sp>
        <p:nvSpPr>
          <p:cNvPr id="63" name="Shape 14">
            <a:extLst>
              <a:ext uri="{FF2B5EF4-FFF2-40B4-BE49-F238E27FC236}">
                <a16:creationId xmlns:a16="http://schemas.microsoft.com/office/drawing/2014/main" id="{9A843825-8F7A-AD3E-F24E-A92E9846CB29}"/>
              </a:ext>
            </a:extLst>
          </p:cNvPr>
          <p:cNvSpPr/>
          <p:nvPr/>
        </p:nvSpPr>
        <p:spPr>
          <a:xfrm>
            <a:off x="6465115" y="5603716"/>
            <a:ext cx="590420" cy="560149"/>
          </a:xfrm>
          <a:prstGeom prst="roundRect">
            <a:avLst>
              <a:gd name="adj" fmla="val 20445228"/>
            </a:avLst>
          </a:prstGeom>
          <a:solidFill>
            <a:srgbClr val="F20374"/>
          </a:solidFill>
          <a:ln/>
        </p:spPr>
      </p:sp>
      <p:pic>
        <p:nvPicPr>
          <p:cNvPr id="59" name="Image 5" descr="preencoded.png">
            <a:extLst>
              <a:ext uri="{FF2B5EF4-FFF2-40B4-BE49-F238E27FC236}">
                <a16:creationId xmlns:a16="http://schemas.microsoft.com/office/drawing/2014/main" id="{F390A778-191A-67CC-5A6B-5D9DE38336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73992" y="5708864"/>
            <a:ext cx="372666" cy="372666"/>
          </a:xfrm>
          <a:prstGeom prst="rect">
            <a:avLst/>
          </a:prstGeom>
        </p:spPr>
      </p:pic>
      <p:sp>
        <p:nvSpPr>
          <p:cNvPr id="55" name="Text 15">
            <a:extLst>
              <a:ext uri="{FF2B5EF4-FFF2-40B4-BE49-F238E27FC236}">
                <a16:creationId xmlns:a16="http://schemas.microsoft.com/office/drawing/2014/main" id="{4FC92F76-4D6B-5AA0-BC4F-BCD1FCB66733}"/>
              </a:ext>
            </a:extLst>
          </p:cNvPr>
          <p:cNvSpPr/>
          <p:nvPr/>
        </p:nvSpPr>
        <p:spPr>
          <a:xfrm>
            <a:off x="888173" y="5739382"/>
            <a:ext cx="2521625" cy="219194"/>
          </a:xfrm>
          <a:prstGeom prst="rect">
            <a:avLst/>
          </a:prstGeom>
          <a:noFill/>
          <a:ln/>
        </p:spPr>
        <p:txBody>
          <a:bodyPr wrap="none" lIns="0" tIns="0" rIns="0" bIns="0" rtlCol="0" anchor="t"/>
          <a:lstStyle/>
          <a:p>
            <a:pPr marL="0" indent="0" algn="l">
              <a:lnSpc>
                <a:spcPts val="1700"/>
              </a:lnSpc>
              <a:buNone/>
            </a:pPr>
            <a:r>
              <a:rPr lang="en-US" b="1" kern="0" spc="-41" dirty="0">
                <a:solidFill>
                  <a:srgbClr val="E5E0DF"/>
                </a:solidFill>
                <a:latin typeface="Overpass Bold" pitchFamily="34" charset="0"/>
                <a:ea typeface="Overpass Bold" pitchFamily="34" charset="-122"/>
                <a:cs typeface="Overpass Bold" pitchFamily="34" charset="-120"/>
              </a:rPr>
              <a:t>Goal 3: Good Health &amp; Well-being</a:t>
            </a:r>
            <a:endParaRPr lang="en-US" dirty="0"/>
          </a:p>
        </p:txBody>
      </p:sp>
      <p:sp>
        <p:nvSpPr>
          <p:cNvPr id="56" name="Text 16">
            <a:extLst>
              <a:ext uri="{FF2B5EF4-FFF2-40B4-BE49-F238E27FC236}">
                <a16:creationId xmlns:a16="http://schemas.microsoft.com/office/drawing/2014/main" id="{127F605F-D8F6-E086-EA9D-B9E256EFEB86}"/>
              </a:ext>
            </a:extLst>
          </p:cNvPr>
          <p:cNvSpPr/>
          <p:nvPr/>
        </p:nvSpPr>
        <p:spPr>
          <a:xfrm>
            <a:off x="888842" y="6059238"/>
            <a:ext cx="6405563" cy="238482"/>
          </a:xfrm>
          <a:prstGeom prst="rect">
            <a:avLst/>
          </a:prstGeom>
          <a:noFill/>
          <a:ln/>
        </p:spPr>
        <p:txBody>
          <a:bodyPr wrap="none" lIns="0" tIns="0" rIns="0" bIns="0" rtlCol="0" anchor="t"/>
          <a:lstStyle/>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Ensuring healthy lives and promoting well-being</a:t>
            </a:r>
          </a:p>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for all at all ages.</a:t>
            </a:r>
            <a:endParaRPr lang="en-US" sz="1600" dirty="0"/>
          </a:p>
        </p:txBody>
      </p:sp>
      <p:sp>
        <p:nvSpPr>
          <p:cNvPr id="60" name="Text 19">
            <a:extLst>
              <a:ext uri="{FF2B5EF4-FFF2-40B4-BE49-F238E27FC236}">
                <a16:creationId xmlns:a16="http://schemas.microsoft.com/office/drawing/2014/main" id="{ED18F16D-1A34-AEFE-A035-D8CA81D758DD}"/>
              </a:ext>
            </a:extLst>
          </p:cNvPr>
          <p:cNvSpPr/>
          <p:nvPr/>
        </p:nvSpPr>
        <p:spPr>
          <a:xfrm>
            <a:off x="7164412" y="5747946"/>
            <a:ext cx="2248376" cy="219194"/>
          </a:xfrm>
          <a:prstGeom prst="rect">
            <a:avLst/>
          </a:prstGeom>
          <a:noFill/>
          <a:ln/>
        </p:spPr>
        <p:txBody>
          <a:bodyPr wrap="none" lIns="0" tIns="0" rIns="0" bIns="0" rtlCol="0" anchor="t"/>
          <a:lstStyle/>
          <a:p>
            <a:pPr marL="0" indent="0" algn="l">
              <a:lnSpc>
                <a:spcPts val="1700"/>
              </a:lnSpc>
              <a:buNone/>
            </a:pPr>
            <a:r>
              <a:rPr lang="en-US" b="1" kern="0" spc="-41" dirty="0">
                <a:solidFill>
                  <a:srgbClr val="E5E0DF"/>
                </a:solidFill>
                <a:latin typeface="Overpass Bold" pitchFamily="34" charset="0"/>
                <a:ea typeface="Overpass Bold" pitchFamily="34" charset="-122"/>
                <a:cs typeface="Overpass Bold" pitchFamily="34" charset="-120"/>
              </a:rPr>
              <a:t>Goal 10: Reduced Inequalities</a:t>
            </a:r>
            <a:endParaRPr lang="en-US" dirty="0"/>
          </a:p>
        </p:txBody>
      </p:sp>
      <p:sp>
        <p:nvSpPr>
          <p:cNvPr id="61" name="Text 20">
            <a:extLst>
              <a:ext uri="{FF2B5EF4-FFF2-40B4-BE49-F238E27FC236}">
                <a16:creationId xmlns:a16="http://schemas.microsoft.com/office/drawing/2014/main" id="{D48513AF-4715-6CEE-06F0-8612C2BA54F8}"/>
              </a:ext>
            </a:extLst>
          </p:cNvPr>
          <p:cNvSpPr/>
          <p:nvPr/>
        </p:nvSpPr>
        <p:spPr>
          <a:xfrm>
            <a:off x="7211681" y="6083188"/>
            <a:ext cx="6405563" cy="238482"/>
          </a:xfrm>
          <a:prstGeom prst="rect">
            <a:avLst/>
          </a:prstGeom>
          <a:noFill/>
          <a:ln/>
        </p:spPr>
        <p:txBody>
          <a:bodyPr wrap="none" lIns="0" tIns="0" rIns="0" bIns="0" rtlCol="0" anchor="t"/>
          <a:lstStyle/>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Reducing inequality within and among countries,</a:t>
            </a:r>
          </a:p>
          <a:p>
            <a:pPr marL="0" indent="0" algn="l">
              <a:lnSpc>
                <a:spcPts val="1850"/>
              </a:lnSpc>
              <a:buNone/>
            </a:pPr>
            <a:r>
              <a:rPr lang="en-US" sz="1600" dirty="0">
                <a:solidFill>
                  <a:srgbClr val="E5E0DF"/>
                </a:solidFill>
                <a:latin typeface="Overpass" pitchFamily="34" charset="0"/>
                <a:ea typeface="Overpass" pitchFamily="34" charset="-122"/>
                <a:cs typeface="Overpass" pitchFamily="34" charset="-120"/>
              </a:rPr>
              <a:t>especially in healthcare access.</a:t>
            </a:r>
            <a:endParaRPr lang="en-US" sz="1600" dirty="0"/>
          </a:p>
        </p:txBody>
      </p:sp>
    </p:spTree>
    <p:extLst>
      <p:ext uri="{BB962C8B-B14F-4D97-AF65-F5344CB8AC3E}">
        <p14:creationId xmlns:p14="http://schemas.microsoft.com/office/powerpoint/2010/main" val="4263241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111271" y="118952"/>
            <a:ext cx="6098881"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1">
            <a:extLst>
              <a:ext uri="{FF2B5EF4-FFF2-40B4-BE49-F238E27FC236}">
                <a16:creationId xmlns:a16="http://schemas.microsoft.com/office/drawing/2014/main" id="{D8C7CC31-07B9-C5D2-2E72-DB62AE316037}"/>
              </a:ext>
            </a:extLst>
          </p:cNvPr>
          <p:cNvSpPr/>
          <p:nvPr/>
        </p:nvSpPr>
        <p:spPr>
          <a:xfrm>
            <a:off x="227578" y="1499941"/>
            <a:ext cx="8672274" cy="563285"/>
          </a:xfrm>
          <a:prstGeom prst="rect">
            <a:avLst/>
          </a:prstGeom>
          <a:noFill/>
          <a:ln/>
        </p:spPr>
        <p:txBody>
          <a:bodyPr wrap="none" lIns="0" tIns="0" rIns="0" bIns="0" rtlCol="0" anchor="t"/>
          <a:lstStyle/>
          <a:p>
            <a:pPr marL="0" indent="0" algn="l">
              <a:lnSpc>
                <a:spcPts val="2200"/>
              </a:lnSpc>
              <a:buNone/>
            </a:pP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3242766" y="95481"/>
            <a:ext cx="5887748"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Implementation Roadmap</a:t>
            </a:r>
            <a:endParaRPr lang="en-US" sz="4400" dirty="0"/>
          </a:p>
        </p:txBody>
      </p:sp>
      <p:sp>
        <p:nvSpPr>
          <p:cNvPr id="5" name="Text 0"/>
          <p:cNvSpPr/>
          <p:nvPr/>
        </p:nvSpPr>
        <p:spPr>
          <a:xfrm>
            <a:off x="874742" y="2063226"/>
            <a:ext cx="6383536" cy="704017"/>
          </a:xfrm>
          <a:prstGeom prst="rect">
            <a:avLst/>
          </a:prstGeom>
          <a:noFill/>
          <a:ln/>
        </p:spPr>
        <p:txBody>
          <a:bodyPr wrap="none" lIns="0" tIns="0" rIns="0" bIns="0" rtlCol="0" anchor="t"/>
          <a:lstStyle/>
          <a:p>
            <a:pPr marL="0" indent="0" algn="l">
              <a:lnSpc>
                <a:spcPts val="5500"/>
              </a:lnSpc>
              <a:buNone/>
            </a:pPr>
            <a:endParaRPr lang="en-US" sz="4400" dirty="0"/>
          </a:p>
        </p:txBody>
      </p:sp>
      <p:sp>
        <p:nvSpPr>
          <p:cNvPr id="7" name="Text 1"/>
          <p:cNvSpPr/>
          <p:nvPr/>
        </p:nvSpPr>
        <p:spPr>
          <a:xfrm>
            <a:off x="3580416" y="834673"/>
            <a:ext cx="5550098" cy="563285"/>
          </a:xfrm>
          <a:prstGeom prst="rect">
            <a:avLst/>
          </a:prstGeom>
          <a:noFill/>
          <a:ln/>
        </p:spPr>
        <p:txBody>
          <a:bodyPr wrap="none" lIns="0" tIns="0" rIns="0" bIns="0" rtlCol="0" anchor="t"/>
          <a:lstStyle/>
          <a:p>
            <a:pPr marL="0" indent="0" algn="l">
              <a:lnSpc>
                <a:spcPts val="4400"/>
              </a:lnSpc>
              <a:buNone/>
            </a:pPr>
            <a:r>
              <a:rPr lang="en-US" sz="3500" b="1" kern="0" spc="-106" dirty="0">
                <a:solidFill>
                  <a:srgbClr val="FFFFFF"/>
                </a:solidFill>
                <a:latin typeface="Overpass Bold" pitchFamily="34" charset="0"/>
                <a:ea typeface="Overpass Bold" pitchFamily="34" charset="-122"/>
                <a:cs typeface="Overpass Bold" pitchFamily="34" charset="-120"/>
              </a:rPr>
              <a:t>From Prototype to Pan-India</a:t>
            </a:r>
            <a:endParaRPr lang="en-US" sz="3500" dirty="0"/>
          </a:p>
        </p:txBody>
      </p:sp>
      <p:sp>
        <p:nvSpPr>
          <p:cNvPr id="8" name="Shape 2"/>
          <p:cNvSpPr/>
          <p:nvPr/>
        </p:nvSpPr>
        <p:spPr>
          <a:xfrm>
            <a:off x="227578" y="2138980"/>
            <a:ext cx="3799642" cy="239316"/>
          </a:xfrm>
          <a:prstGeom prst="roundRect">
            <a:avLst>
              <a:gd name="adj" fmla="val 42011"/>
            </a:avLst>
          </a:prstGeom>
          <a:solidFill>
            <a:srgbClr val="7E023C"/>
          </a:solidFill>
          <a:ln w="7620">
            <a:solidFill>
              <a:srgbClr val="971B55"/>
            </a:solidFill>
            <a:prstDash val="solid"/>
          </a:ln>
        </p:spPr>
      </p:sp>
      <p:sp>
        <p:nvSpPr>
          <p:cNvPr id="9" name="Shape 3"/>
          <p:cNvSpPr/>
          <p:nvPr/>
        </p:nvSpPr>
        <p:spPr>
          <a:xfrm>
            <a:off x="51265" y="1887438"/>
            <a:ext cx="718066" cy="718066"/>
          </a:xfrm>
          <a:prstGeom prst="roundRect">
            <a:avLst>
              <a:gd name="adj" fmla="val 63671"/>
            </a:avLst>
          </a:prstGeom>
          <a:solidFill>
            <a:srgbClr val="7E023C"/>
          </a:solidFill>
          <a:ln w="7620">
            <a:solidFill>
              <a:srgbClr val="971B55"/>
            </a:solidFill>
            <a:prstDash val="solid"/>
          </a:ln>
        </p:spPr>
      </p:sp>
      <p:pic>
        <p:nvPicPr>
          <p:cNvPr id="10"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623" y="2094353"/>
            <a:ext cx="358973" cy="358973"/>
          </a:xfrm>
          <a:prstGeom prst="rect">
            <a:avLst/>
          </a:prstGeom>
        </p:spPr>
      </p:pic>
      <p:sp>
        <p:nvSpPr>
          <p:cNvPr id="11" name="Text 4"/>
          <p:cNvSpPr/>
          <p:nvPr/>
        </p:nvSpPr>
        <p:spPr>
          <a:xfrm>
            <a:off x="594511" y="2630043"/>
            <a:ext cx="3680103" cy="703898"/>
          </a:xfrm>
          <a:prstGeom prst="rect">
            <a:avLst/>
          </a:prstGeom>
          <a:noFill/>
          <a:ln/>
        </p:spPr>
        <p:txBody>
          <a:bodyPr wrap="square" lIns="0" tIns="0" rIns="0" bIns="0" rtlCol="0" anchor="t"/>
          <a:lstStyle/>
          <a:p>
            <a:pPr marL="0" indent="0" algn="l">
              <a:lnSpc>
                <a:spcPts val="2750"/>
              </a:lnSpc>
              <a:buNone/>
            </a:pPr>
            <a:r>
              <a:rPr lang="en-US" sz="2200" b="1" kern="0" spc="-67" dirty="0">
                <a:solidFill>
                  <a:srgbClr val="F20374"/>
                </a:solidFill>
                <a:latin typeface="Overpass Bold" pitchFamily="34" charset="0"/>
                <a:ea typeface="Overpass Bold" pitchFamily="34" charset="-122"/>
                <a:cs typeface="Overpass Bold" pitchFamily="34" charset="-120"/>
              </a:rPr>
              <a:t>Phase 1 (Months 1-3): Pilot in 2 districts</a:t>
            </a:r>
            <a:endParaRPr lang="en-US" sz="2200" dirty="0">
              <a:solidFill>
                <a:srgbClr val="F20374"/>
              </a:solidFill>
            </a:endParaRPr>
          </a:p>
        </p:txBody>
      </p:sp>
      <p:sp>
        <p:nvSpPr>
          <p:cNvPr id="12" name="Text 5"/>
          <p:cNvSpPr/>
          <p:nvPr/>
        </p:nvSpPr>
        <p:spPr>
          <a:xfrm>
            <a:off x="594511" y="3477530"/>
            <a:ext cx="3680103"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1850" dirty="0">
                <a:solidFill>
                  <a:srgbClr val="E5E0DF"/>
                </a:solidFill>
                <a:latin typeface="Overpass" pitchFamily="34" charset="0"/>
                <a:ea typeface="Overpass" pitchFamily="34" charset="-122"/>
                <a:cs typeface="Overpass" pitchFamily="34" charset="-120"/>
              </a:rPr>
              <a:t>MVP development</a:t>
            </a:r>
            <a:endParaRPr lang="en-US" sz="1850" dirty="0"/>
          </a:p>
        </p:txBody>
      </p:sp>
      <p:sp>
        <p:nvSpPr>
          <p:cNvPr id="13" name="Text 6"/>
          <p:cNvSpPr/>
          <p:nvPr/>
        </p:nvSpPr>
        <p:spPr>
          <a:xfrm>
            <a:off x="594511" y="3992118"/>
            <a:ext cx="3680103"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1850" dirty="0">
                <a:solidFill>
                  <a:srgbClr val="E5E0DF"/>
                </a:solidFill>
                <a:latin typeface="Overpass" pitchFamily="34" charset="0"/>
                <a:ea typeface="Overpass" pitchFamily="34" charset="-122"/>
                <a:cs typeface="Overpass" pitchFamily="34" charset="-120"/>
              </a:rPr>
              <a:t>Local language training</a:t>
            </a:r>
            <a:endParaRPr lang="en-US" sz="1850" dirty="0"/>
          </a:p>
        </p:txBody>
      </p:sp>
      <p:sp>
        <p:nvSpPr>
          <p:cNvPr id="14" name="Text 7"/>
          <p:cNvSpPr/>
          <p:nvPr/>
        </p:nvSpPr>
        <p:spPr>
          <a:xfrm>
            <a:off x="594511" y="4506706"/>
            <a:ext cx="3680103"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1850" dirty="0">
                <a:solidFill>
                  <a:srgbClr val="E5E0DF"/>
                </a:solidFill>
                <a:latin typeface="Overpass" pitchFamily="34" charset="0"/>
                <a:ea typeface="Overpass" pitchFamily="34" charset="-122"/>
                <a:cs typeface="Overpass" pitchFamily="34" charset="-120"/>
              </a:rPr>
              <a:t>Government partnerships</a:t>
            </a:r>
            <a:endParaRPr lang="en-US" sz="1850" dirty="0"/>
          </a:p>
        </p:txBody>
      </p:sp>
      <p:sp>
        <p:nvSpPr>
          <p:cNvPr id="15" name="Shape 8"/>
          <p:cNvSpPr/>
          <p:nvPr/>
        </p:nvSpPr>
        <p:spPr>
          <a:xfrm>
            <a:off x="4625628" y="1779888"/>
            <a:ext cx="3799642" cy="239316"/>
          </a:xfrm>
          <a:prstGeom prst="roundRect">
            <a:avLst>
              <a:gd name="adj" fmla="val 42011"/>
            </a:avLst>
          </a:prstGeom>
          <a:solidFill>
            <a:srgbClr val="7E023C"/>
          </a:solidFill>
          <a:ln w="7620">
            <a:solidFill>
              <a:srgbClr val="971B55"/>
            </a:solidFill>
            <a:prstDash val="solid"/>
          </a:ln>
        </p:spPr>
      </p:sp>
      <p:sp>
        <p:nvSpPr>
          <p:cNvPr id="16" name="Shape 9"/>
          <p:cNvSpPr/>
          <p:nvPr/>
        </p:nvSpPr>
        <p:spPr>
          <a:xfrm>
            <a:off x="4266654" y="1499941"/>
            <a:ext cx="718066" cy="718066"/>
          </a:xfrm>
          <a:prstGeom prst="roundRect">
            <a:avLst>
              <a:gd name="adj" fmla="val 63671"/>
            </a:avLst>
          </a:prstGeom>
          <a:solidFill>
            <a:srgbClr val="7E023C"/>
          </a:solidFill>
          <a:ln w="7620">
            <a:solidFill>
              <a:srgbClr val="971B55"/>
            </a:solidFill>
            <a:prstDash val="solid"/>
          </a:ln>
        </p:spPr>
      </p:sp>
      <p:pic>
        <p:nvPicPr>
          <p:cNvPr id="17" name="Image 1"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9315" y="1664870"/>
            <a:ext cx="358973" cy="358973"/>
          </a:xfrm>
          <a:prstGeom prst="rect">
            <a:avLst/>
          </a:prstGeom>
        </p:spPr>
      </p:pic>
      <p:sp>
        <p:nvSpPr>
          <p:cNvPr id="18" name="Text 10"/>
          <p:cNvSpPr/>
          <p:nvPr/>
        </p:nvSpPr>
        <p:spPr>
          <a:xfrm>
            <a:off x="4992561" y="2270951"/>
            <a:ext cx="3680103" cy="703898"/>
          </a:xfrm>
          <a:prstGeom prst="rect">
            <a:avLst/>
          </a:prstGeom>
          <a:noFill/>
          <a:ln/>
        </p:spPr>
        <p:txBody>
          <a:bodyPr wrap="square" lIns="0" tIns="0" rIns="0" bIns="0" rtlCol="0" anchor="t"/>
          <a:lstStyle/>
          <a:p>
            <a:pPr marL="0" indent="0" algn="l">
              <a:lnSpc>
                <a:spcPts val="2750"/>
              </a:lnSpc>
              <a:buNone/>
            </a:pPr>
            <a:r>
              <a:rPr lang="en-US" sz="2200" b="1" kern="0" spc="-67" dirty="0">
                <a:solidFill>
                  <a:srgbClr val="F20374"/>
                </a:solidFill>
                <a:latin typeface="Overpass Bold" pitchFamily="34" charset="0"/>
                <a:ea typeface="Overpass Bold" pitchFamily="34" charset="-122"/>
                <a:cs typeface="Overpass Bold" pitchFamily="34" charset="-120"/>
              </a:rPr>
              <a:t>Phase 2 (Months 4-6): State-level deployment</a:t>
            </a:r>
            <a:endParaRPr lang="en-US" sz="2200" dirty="0">
              <a:solidFill>
                <a:srgbClr val="F20374"/>
              </a:solidFill>
            </a:endParaRPr>
          </a:p>
        </p:txBody>
      </p:sp>
      <p:sp>
        <p:nvSpPr>
          <p:cNvPr id="19" name="Text 11"/>
          <p:cNvSpPr/>
          <p:nvPr/>
        </p:nvSpPr>
        <p:spPr>
          <a:xfrm>
            <a:off x="4992561" y="3118438"/>
            <a:ext cx="3680103"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1850" dirty="0">
                <a:solidFill>
                  <a:srgbClr val="E5E0DF"/>
                </a:solidFill>
                <a:latin typeface="Overpass" pitchFamily="34" charset="0"/>
                <a:ea typeface="Overpass" pitchFamily="34" charset="-122"/>
                <a:cs typeface="Overpass" pitchFamily="34" charset="-120"/>
              </a:rPr>
              <a:t>Scale to 50 districts</a:t>
            </a:r>
            <a:endParaRPr lang="en-US" sz="1850" dirty="0"/>
          </a:p>
        </p:txBody>
      </p:sp>
      <p:sp>
        <p:nvSpPr>
          <p:cNvPr id="20" name="Text 12"/>
          <p:cNvSpPr/>
          <p:nvPr/>
        </p:nvSpPr>
        <p:spPr>
          <a:xfrm>
            <a:off x="4992561" y="3633026"/>
            <a:ext cx="3680103"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1850" dirty="0">
                <a:solidFill>
                  <a:srgbClr val="E5E0DF"/>
                </a:solidFill>
                <a:latin typeface="Overpass" pitchFamily="34" charset="0"/>
                <a:ea typeface="Overpass" pitchFamily="34" charset="-122"/>
                <a:cs typeface="Overpass" pitchFamily="34" charset="-120"/>
              </a:rPr>
              <a:t>User feedback integration</a:t>
            </a:r>
            <a:endParaRPr lang="en-US" sz="1850" dirty="0"/>
          </a:p>
        </p:txBody>
      </p:sp>
      <p:sp>
        <p:nvSpPr>
          <p:cNvPr id="21" name="Shape 13"/>
          <p:cNvSpPr/>
          <p:nvPr/>
        </p:nvSpPr>
        <p:spPr>
          <a:xfrm>
            <a:off x="9023679" y="1420914"/>
            <a:ext cx="3168322" cy="211116"/>
          </a:xfrm>
          <a:prstGeom prst="roundRect">
            <a:avLst>
              <a:gd name="adj" fmla="val 42011"/>
            </a:avLst>
          </a:prstGeom>
          <a:solidFill>
            <a:srgbClr val="7E023C"/>
          </a:solidFill>
          <a:ln w="7620">
            <a:solidFill>
              <a:srgbClr val="971B55"/>
            </a:solidFill>
            <a:prstDash val="solid"/>
          </a:ln>
        </p:spPr>
      </p:sp>
      <p:sp>
        <p:nvSpPr>
          <p:cNvPr id="22" name="Shape 14"/>
          <p:cNvSpPr/>
          <p:nvPr/>
        </p:nvSpPr>
        <p:spPr>
          <a:xfrm>
            <a:off x="8618936" y="1315128"/>
            <a:ext cx="718066" cy="718066"/>
          </a:xfrm>
          <a:prstGeom prst="roundRect">
            <a:avLst>
              <a:gd name="adj" fmla="val 63671"/>
            </a:avLst>
          </a:prstGeom>
          <a:solidFill>
            <a:srgbClr val="7E023C"/>
          </a:solidFill>
          <a:ln w="7620">
            <a:solidFill>
              <a:srgbClr val="971B55"/>
            </a:solidFill>
            <a:prstDash val="solid"/>
          </a:ln>
        </p:spPr>
      </p:sp>
      <p:pic>
        <p:nvPicPr>
          <p:cNvPr id="23" name="Image 2"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8000" y="1492357"/>
            <a:ext cx="412152" cy="412152"/>
          </a:xfrm>
          <a:prstGeom prst="rect">
            <a:avLst/>
          </a:prstGeom>
        </p:spPr>
      </p:pic>
      <p:sp>
        <p:nvSpPr>
          <p:cNvPr id="24" name="Text 15"/>
          <p:cNvSpPr/>
          <p:nvPr/>
        </p:nvSpPr>
        <p:spPr>
          <a:xfrm>
            <a:off x="9390611" y="1911977"/>
            <a:ext cx="3098827" cy="703898"/>
          </a:xfrm>
          <a:prstGeom prst="rect">
            <a:avLst/>
          </a:prstGeom>
          <a:noFill/>
          <a:ln/>
        </p:spPr>
        <p:txBody>
          <a:bodyPr wrap="square" lIns="0" tIns="0" rIns="0" bIns="0" rtlCol="0" anchor="t"/>
          <a:lstStyle/>
          <a:p>
            <a:pPr marL="0" indent="0" algn="l">
              <a:lnSpc>
                <a:spcPts val="2750"/>
              </a:lnSpc>
              <a:buNone/>
            </a:pPr>
            <a:r>
              <a:rPr lang="en-US" sz="2200" b="1" kern="0" spc="-67" dirty="0">
                <a:solidFill>
                  <a:srgbClr val="F20374"/>
                </a:solidFill>
                <a:latin typeface="Overpass Bold" pitchFamily="34" charset="0"/>
                <a:ea typeface="Overpass Bold" pitchFamily="34" charset="-122"/>
                <a:cs typeface="Overpass Bold" pitchFamily="34" charset="-120"/>
              </a:rPr>
              <a:t>Phase 3 (Months 7-12): National rollout</a:t>
            </a:r>
            <a:endParaRPr lang="en-US" sz="2200" dirty="0">
              <a:solidFill>
                <a:srgbClr val="F20374"/>
              </a:solidFill>
            </a:endParaRPr>
          </a:p>
        </p:txBody>
      </p:sp>
      <p:sp>
        <p:nvSpPr>
          <p:cNvPr id="25" name="Text 16"/>
          <p:cNvSpPr/>
          <p:nvPr/>
        </p:nvSpPr>
        <p:spPr>
          <a:xfrm>
            <a:off x="9390611" y="2759464"/>
            <a:ext cx="3680222"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1850" dirty="0">
                <a:solidFill>
                  <a:srgbClr val="E5E0DF"/>
                </a:solidFill>
                <a:latin typeface="Overpass" pitchFamily="34" charset="0"/>
                <a:ea typeface="Overpass" pitchFamily="34" charset="-122"/>
                <a:cs typeface="Overpass" pitchFamily="34" charset="-120"/>
              </a:rPr>
              <a:t>All-India coverage</a:t>
            </a:r>
            <a:endParaRPr lang="en-US" sz="1850" dirty="0"/>
          </a:p>
        </p:txBody>
      </p:sp>
      <p:sp>
        <p:nvSpPr>
          <p:cNvPr id="26" name="Text 17"/>
          <p:cNvSpPr/>
          <p:nvPr/>
        </p:nvSpPr>
        <p:spPr>
          <a:xfrm>
            <a:off x="9390611" y="3274052"/>
            <a:ext cx="3680222" cy="430887"/>
          </a:xfrm>
          <a:prstGeom prst="rect">
            <a:avLst/>
          </a:prstGeom>
          <a:noFill/>
          <a:ln/>
        </p:spPr>
        <p:txBody>
          <a:bodyPr wrap="none" lIns="0" tIns="0" rIns="0" bIns="0" rtlCol="0" anchor="t"/>
          <a:lstStyle/>
          <a:p>
            <a:pPr marL="342900" indent="-342900" algn="l">
              <a:lnSpc>
                <a:spcPts val="3350"/>
              </a:lnSpc>
              <a:buClr>
                <a:srgbClr val="F20374"/>
              </a:buClr>
              <a:buSzPct val="100000"/>
              <a:buChar char="•"/>
            </a:pPr>
            <a:r>
              <a:rPr lang="en-US" sz="1850" dirty="0">
                <a:solidFill>
                  <a:srgbClr val="E5E0DF"/>
                </a:solidFill>
                <a:latin typeface="Overpass" pitchFamily="34" charset="0"/>
                <a:ea typeface="Overpass" pitchFamily="34" charset="-122"/>
                <a:cs typeface="Overpass" pitchFamily="34" charset="-120"/>
              </a:rPr>
              <a:t>Advanced AI features</a:t>
            </a:r>
            <a:endParaRPr lang="en-US" sz="1850" dirty="0"/>
          </a:p>
        </p:txBody>
      </p:sp>
    </p:spTree>
    <p:extLst>
      <p:ext uri="{BB962C8B-B14F-4D97-AF65-F5344CB8AC3E}">
        <p14:creationId xmlns:p14="http://schemas.microsoft.com/office/powerpoint/2010/main" val="258790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47278"/>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458259" y="102755"/>
            <a:ext cx="5632490"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3651806" y="825440"/>
            <a:ext cx="8672274" cy="563285"/>
          </a:xfrm>
          <a:prstGeom prst="rect">
            <a:avLst/>
          </a:prstGeom>
          <a:noFill/>
          <a:ln/>
        </p:spPr>
        <p:txBody>
          <a:bodyPr wrap="none" lIns="0" tIns="0" rIns="0" bIns="0" rtlCol="0" anchor="t"/>
          <a:lstStyle/>
          <a:p>
            <a:pPr marL="0" indent="0" algn="l">
              <a:lnSpc>
                <a:spcPts val="4400"/>
              </a:lnSpc>
              <a:buNone/>
            </a:pPr>
            <a:r>
              <a:rPr lang="en-US" sz="3600" b="1" kern="0" spc="-106" dirty="0">
                <a:solidFill>
                  <a:srgbClr val="FFFFFF"/>
                </a:solidFill>
                <a:latin typeface="Overpass Bold" pitchFamily="34" charset="0"/>
                <a:ea typeface="Overpass Bold" pitchFamily="34" charset="-122"/>
                <a:cs typeface="Overpass Bold" pitchFamily="34" charset="-120"/>
              </a:rPr>
              <a:t>Addressing the Real Issues</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3796230" y="84755"/>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Challenges &amp; Solutions</a:t>
            </a:r>
            <a:endParaRPr lang="en-US" sz="4400" dirty="0"/>
          </a:p>
        </p:txBody>
      </p:sp>
      <p:sp>
        <p:nvSpPr>
          <p:cNvPr id="5" name="Text 0"/>
          <p:cNvSpPr/>
          <p:nvPr/>
        </p:nvSpPr>
        <p:spPr>
          <a:xfrm>
            <a:off x="490483" y="2063226"/>
            <a:ext cx="5647730" cy="704017"/>
          </a:xfrm>
          <a:prstGeom prst="rect">
            <a:avLst/>
          </a:prstGeom>
          <a:noFill/>
          <a:ln/>
        </p:spPr>
        <p:txBody>
          <a:bodyPr wrap="none" lIns="0" tIns="0" rIns="0" bIns="0" rtlCol="0" anchor="t"/>
          <a:lstStyle/>
          <a:p>
            <a:pPr marL="0" indent="0" algn="l">
              <a:lnSpc>
                <a:spcPts val="5500"/>
              </a:lnSpc>
              <a:buNone/>
            </a:pPr>
            <a:endParaRPr lang="en-US" sz="4400" dirty="0"/>
          </a:p>
        </p:txBody>
      </p:sp>
      <p:sp>
        <p:nvSpPr>
          <p:cNvPr id="7" name="Text 1"/>
          <p:cNvSpPr/>
          <p:nvPr/>
        </p:nvSpPr>
        <p:spPr>
          <a:xfrm>
            <a:off x="490483" y="2862969"/>
            <a:ext cx="5266968" cy="563285"/>
          </a:xfrm>
          <a:prstGeom prst="rect">
            <a:avLst/>
          </a:prstGeom>
          <a:noFill/>
          <a:ln/>
        </p:spPr>
        <p:txBody>
          <a:bodyPr wrap="none" lIns="0" tIns="0" rIns="0" bIns="0" rtlCol="0" anchor="t"/>
          <a:lstStyle/>
          <a:p>
            <a:pPr marL="0" indent="0" algn="l">
              <a:lnSpc>
                <a:spcPts val="4400"/>
              </a:lnSpc>
              <a:buNone/>
            </a:pPr>
            <a:endParaRPr lang="en-US" sz="3500" dirty="0"/>
          </a:p>
        </p:txBody>
      </p:sp>
      <p:sp>
        <p:nvSpPr>
          <p:cNvPr id="8" name="Shape 2"/>
          <p:cNvSpPr/>
          <p:nvPr/>
        </p:nvSpPr>
        <p:spPr>
          <a:xfrm>
            <a:off x="134999" y="1507116"/>
            <a:ext cx="11933923" cy="4813340"/>
          </a:xfrm>
          <a:prstGeom prst="roundRect">
            <a:avLst>
              <a:gd name="adj" fmla="val 2089"/>
            </a:avLst>
          </a:prstGeom>
          <a:noFill/>
          <a:ln w="7620">
            <a:solidFill>
              <a:srgbClr val="FFFFFF">
                <a:alpha val="24000"/>
              </a:srgbClr>
            </a:solidFill>
            <a:prstDash val="solid"/>
          </a:ln>
        </p:spPr>
      </p:sp>
      <p:sp>
        <p:nvSpPr>
          <p:cNvPr id="9" name="Shape 3"/>
          <p:cNvSpPr/>
          <p:nvPr/>
        </p:nvSpPr>
        <p:spPr>
          <a:xfrm>
            <a:off x="168149" y="1543748"/>
            <a:ext cx="11875625" cy="685443"/>
          </a:xfrm>
          <a:prstGeom prst="rect">
            <a:avLst/>
          </a:prstGeom>
          <a:solidFill>
            <a:srgbClr val="FFFFFF">
              <a:alpha val="4000"/>
            </a:srgbClr>
          </a:solidFill>
          <a:ln/>
        </p:spPr>
      </p:sp>
      <p:sp>
        <p:nvSpPr>
          <p:cNvPr id="10" name="Text 4"/>
          <p:cNvSpPr/>
          <p:nvPr/>
        </p:nvSpPr>
        <p:spPr>
          <a:xfrm>
            <a:off x="275384" y="1694957"/>
            <a:ext cx="5987415" cy="383024"/>
          </a:xfrm>
          <a:prstGeom prst="rect">
            <a:avLst/>
          </a:prstGeom>
          <a:noFill/>
          <a:ln/>
        </p:spPr>
        <p:txBody>
          <a:bodyPr wrap="none" lIns="0" tIns="0" rIns="0" bIns="0" rtlCol="0" anchor="t"/>
          <a:lstStyle/>
          <a:p>
            <a:pPr marL="0" indent="0" algn="ctr">
              <a:lnSpc>
                <a:spcPts val="3000"/>
              </a:lnSpc>
              <a:buNone/>
            </a:pPr>
            <a:r>
              <a:rPr lang="en-US" sz="1850" b="1" dirty="0">
                <a:solidFill>
                  <a:srgbClr val="F20374"/>
                </a:solidFill>
                <a:latin typeface="Overpass" pitchFamily="34" charset="0"/>
                <a:ea typeface="Overpass" pitchFamily="34" charset="-122"/>
                <a:cs typeface="Overpass" pitchFamily="34" charset="-120"/>
              </a:rPr>
              <a:t>Challenge</a:t>
            </a:r>
            <a:endParaRPr lang="en-US" sz="1850" dirty="0">
              <a:solidFill>
                <a:srgbClr val="F20374"/>
              </a:solidFill>
            </a:endParaRPr>
          </a:p>
        </p:txBody>
      </p:sp>
      <p:sp>
        <p:nvSpPr>
          <p:cNvPr id="11" name="Text 5"/>
          <p:cNvSpPr/>
          <p:nvPr/>
        </p:nvSpPr>
        <p:spPr>
          <a:xfrm>
            <a:off x="6749051" y="1694957"/>
            <a:ext cx="5987415" cy="383024"/>
          </a:xfrm>
          <a:prstGeom prst="rect">
            <a:avLst/>
          </a:prstGeom>
          <a:noFill/>
          <a:ln/>
        </p:spPr>
        <p:txBody>
          <a:bodyPr wrap="none" lIns="0" tIns="0" rIns="0" bIns="0" rtlCol="0" anchor="t"/>
          <a:lstStyle/>
          <a:p>
            <a:pPr marL="0" indent="0" algn="ctr">
              <a:lnSpc>
                <a:spcPts val="3000"/>
              </a:lnSpc>
              <a:buNone/>
            </a:pPr>
            <a:r>
              <a:rPr lang="en-US" sz="1850" b="1" dirty="0">
                <a:solidFill>
                  <a:srgbClr val="F20374"/>
                </a:solidFill>
                <a:latin typeface="Overpass" pitchFamily="34" charset="0"/>
                <a:ea typeface="Overpass" pitchFamily="34" charset="-122"/>
                <a:cs typeface="Overpass" pitchFamily="34" charset="-120"/>
              </a:rPr>
              <a:t>Our Solution</a:t>
            </a:r>
            <a:endParaRPr lang="en-US" sz="1850" dirty="0">
              <a:solidFill>
                <a:srgbClr val="F20374"/>
              </a:solidFill>
            </a:endParaRPr>
          </a:p>
        </p:txBody>
      </p:sp>
      <p:sp>
        <p:nvSpPr>
          <p:cNvPr id="12" name="Shape 6"/>
          <p:cNvSpPr/>
          <p:nvPr/>
        </p:nvSpPr>
        <p:spPr>
          <a:xfrm>
            <a:off x="168149" y="2229190"/>
            <a:ext cx="11875625" cy="685443"/>
          </a:xfrm>
          <a:prstGeom prst="rect">
            <a:avLst/>
          </a:prstGeom>
          <a:solidFill>
            <a:srgbClr val="000000">
              <a:alpha val="4000"/>
            </a:srgbClr>
          </a:solidFill>
          <a:ln/>
        </p:spPr>
      </p:sp>
      <p:sp>
        <p:nvSpPr>
          <p:cNvPr id="13" name="Text 7"/>
          <p:cNvSpPr/>
          <p:nvPr/>
        </p:nvSpPr>
        <p:spPr>
          <a:xfrm>
            <a:off x="275384" y="2380400"/>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Low smartphone penetration</a:t>
            </a:r>
            <a:endParaRPr lang="en-US" sz="1850" dirty="0"/>
          </a:p>
        </p:txBody>
      </p:sp>
      <p:sp>
        <p:nvSpPr>
          <p:cNvPr id="14" name="Text 8"/>
          <p:cNvSpPr/>
          <p:nvPr/>
        </p:nvSpPr>
        <p:spPr>
          <a:xfrm>
            <a:off x="6749051" y="2380400"/>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SMS fallback system</a:t>
            </a:r>
            <a:endParaRPr lang="en-US" sz="1850" dirty="0"/>
          </a:p>
        </p:txBody>
      </p:sp>
      <p:sp>
        <p:nvSpPr>
          <p:cNvPr id="15" name="Shape 9"/>
          <p:cNvSpPr/>
          <p:nvPr/>
        </p:nvSpPr>
        <p:spPr>
          <a:xfrm>
            <a:off x="168149" y="2914633"/>
            <a:ext cx="11875625" cy="685443"/>
          </a:xfrm>
          <a:prstGeom prst="rect">
            <a:avLst/>
          </a:prstGeom>
          <a:solidFill>
            <a:srgbClr val="FFFFFF">
              <a:alpha val="4000"/>
            </a:srgbClr>
          </a:solidFill>
          <a:ln/>
        </p:spPr>
      </p:sp>
      <p:sp>
        <p:nvSpPr>
          <p:cNvPr id="16" name="Text 10"/>
          <p:cNvSpPr/>
          <p:nvPr/>
        </p:nvSpPr>
        <p:spPr>
          <a:xfrm>
            <a:off x="275384" y="3065843"/>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Internet connectivity</a:t>
            </a:r>
            <a:endParaRPr lang="en-US" sz="1850" dirty="0"/>
          </a:p>
        </p:txBody>
      </p:sp>
      <p:sp>
        <p:nvSpPr>
          <p:cNvPr id="17" name="Text 11"/>
          <p:cNvSpPr/>
          <p:nvPr/>
        </p:nvSpPr>
        <p:spPr>
          <a:xfrm>
            <a:off x="6749051" y="3065843"/>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Offline mode with periodic sync</a:t>
            </a:r>
            <a:endParaRPr lang="en-US" sz="1850" dirty="0"/>
          </a:p>
        </p:txBody>
      </p:sp>
      <p:sp>
        <p:nvSpPr>
          <p:cNvPr id="18" name="Shape 12"/>
          <p:cNvSpPr/>
          <p:nvPr/>
        </p:nvSpPr>
        <p:spPr>
          <a:xfrm>
            <a:off x="0" y="3382908"/>
            <a:ext cx="11875625" cy="685443"/>
          </a:xfrm>
          <a:prstGeom prst="rect">
            <a:avLst/>
          </a:prstGeom>
          <a:solidFill>
            <a:srgbClr val="000000">
              <a:alpha val="4000"/>
            </a:srgbClr>
          </a:solidFill>
          <a:ln/>
        </p:spPr>
      </p:sp>
      <p:sp>
        <p:nvSpPr>
          <p:cNvPr id="19" name="Text 13"/>
          <p:cNvSpPr/>
          <p:nvPr/>
        </p:nvSpPr>
        <p:spPr>
          <a:xfrm>
            <a:off x="275384" y="3751285"/>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Low literacy rates</a:t>
            </a:r>
            <a:endParaRPr lang="en-US" sz="1850" dirty="0"/>
          </a:p>
        </p:txBody>
      </p:sp>
      <p:sp>
        <p:nvSpPr>
          <p:cNvPr id="20" name="Text 14"/>
          <p:cNvSpPr/>
          <p:nvPr/>
        </p:nvSpPr>
        <p:spPr>
          <a:xfrm>
            <a:off x="6749051" y="3751285"/>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Voice commands + visual aids</a:t>
            </a:r>
            <a:endParaRPr lang="en-US" sz="1850" dirty="0"/>
          </a:p>
        </p:txBody>
      </p:sp>
      <p:sp>
        <p:nvSpPr>
          <p:cNvPr id="21" name="Shape 15"/>
          <p:cNvSpPr/>
          <p:nvPr/>
        </p:nvSpPr>
        <p:spPr>
          <a:xfrm>
            <a:off x="168149" y="4285519"/>
            <a:ext cx="11875625" cy="685443"/>
          </a:xfrm>
          <a:prstGeom prst="rect">
            <a:avLst/>
          </a:prstGeom>
          <a:solidFill>
            <a:srgbClr val="FFFFFF">
              <a:alpha val="4000"/>
            </a:srgbClr>
          </a:solidFill>
          <a:ln/>
        </p:spPr>
      </p:sp>
      <p:sp>
        <p:nvSpPr>
          <p:cNvPr id="22" name="Text 16"/>
          <p:cNvSpPr/>
          <p:nvPr/>
        </p:nvSpPr>
        <p:spPr>
          <a:xfrm>
            <a:off x="275384" y="4436728"/>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Data privacy concerns</a:t>
            </a:r>
            <a:endParaRPr lang="en-US" sz="1850" dirty="0"/>
          </a:p>
        </p:txBody>
      </p:sp>
      <p:sp>
        <p:nvSpPr>
          <p:cNvPr id="23" name="Text 17"/>
          <p:cNvSpPr/>
          <p:nvPr/>
        </p:nvSpPr>
        <p:spPr>
          <a:xfrm>
            <a:off x="6749051" y="4436728"/>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End-to-end encryption + anonymization</a:t>
            </a:r>
            <a:endParaRPr lang="en-US" sz="1850" dirty="0"/>
          </a:p>
        </p:txBody>
      </p:sp>
      <p:sp>
        <p:nvSpPr>
          <p:cNvPr id="24" name="Shape 18"/>
          <p:cNvSpPr/>
          <p:nvPr/>
        </p:nvSpPr>
        <p:spPr>
          <a:xfrm>
            <a:off x="0" y="4753794"/>
            <a:ext cx="11875625" cy="685443"/>
          </a:xfrm>
          <a:prstGeom prst="rect">
            <a:avLst/>
          </a:prstGeom>
          <a:solidFill>
            <a:srgbClr val="000000">
              <a:alpha val="4000"/>
            </a:srgbClr>
          </a:solidFill>
          <a:ln/>
        </p:spPr>
      </p:sp>
      <p:sp>
        <p:nvSpPr>
          <p:cNvPr id="25" name="Text 19"/>
          <p:cNvSpPr/>
          <p:nvPr/>
        </p:nvSpPr>
        <p:spPr>
          <a:xfrm>
            <a:off x="275384" y="5017998"/>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Language diversity</a:t>
            </a:r>
            <a:endParaRPr lang="en-US" sz="1850" dirty="0"/>
          </a:p>
        </p:txBody>
      </p:sp>
      <p:sp>
        <p:nvSpPr>
          <p:cNvPr id="26" name="Text 20"/>
          <p:cNvSpPr/>
          <p:nvPr/>
        </p:nvSpPr>
        <p:spPr>
          <a:xfrm>
            <a:off x="6749051" y="5029573"/>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Continuous ML training on regional dialects</a:t>
            </a:r>
            <a:endParaRPr lang="en-US" sz="1850" dirty="0"/>
          </a:p>
        </p:txBody>
      </p:sp>
      <p:sp>
        <p:nvSpPr>
          <p:cNvPr id="28" name="Shape 21"/>
          <p:cNvSpPr/>
          <p:nvPr/>
        </p:nvSpPr>
        <p:spPr>
          <a:xfrm>
            <a:off x="123078" y="5601286"/>
            <a:ext cx="11945844" cy="685443"/>
          </a:xfrm>
          <a:prstGeom prst="rect">
            <a:avLst/>
          </a:prstGeom>
          <a:solidFill>
            <a:srgbClr val="FFFFFF">
              <a:alpha val="4000"/>
            </a:srgbClr>
          </a:solidFill>
          <a:ln/>
        </p:spPr>
      </p:sp>
      <p:sp>
        <p:nvSpPr>
          <p:cNvPr id="29" name="Text 22"/>
          <p:cNvSpPr/>
          <p:nvPr/>
        </p:nvSpPr>
        <p:spPr>
          <a:xfrm>
            <a:off x="275384" y="5703441"/>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Misinformation</a:t>
            </a:r>
            <a:endParaRPr lang="en-US" sz="1850" dirty="0"/>
          </a:p>
        </p:txBody>
      </p:sp>
      <p:sp>
        <p:nvSpPr>
          <p:cNvPr id="30" name="Text 23"/>
          <p:cNvSpPr/>
          <p:nvPr/>
        </p:nvSpPr>
        <p:spPr>
          <a:xfrm>
            <a:off x="6749051" y="5668717"/>
            <a:ext cx="5987415" cy="383024"/>
          </a:xfrm>
          <a:prstGeom prst="rect">
            <a:avLst/>
          </a:prstGeom>
          <a:noFill/>
          <a:ln/>
        </p:spPr>
        <p:txBody>
          <a:bodyPr wrap="none" lIns="0" tIns="0" rIns="0" bIns="0" rtlCol="0" anchor="t"/>
          <a:lstStyle/>
          <a:p>
            <a:pPr marL="342900" indent="-342900" algn="l">
              <a:lnSpc>
                <a:spcPts val="3000"/>
              </a:lnSpc>
              <a:buClr>
                <a:srgbClr val="F20374"/>
              </a:buClr>
              <a:buFont typeface="Wingdings" panose="05000000000000000000" pitchFamily="2" charset="2"/>
              <a:buChar char="v"/>
            </a:pPr>
            <a:r>
              <a:rPr lang="en-US" sz="1850" dirty="0">
                <a:solidFill>
                  <a:srgbClr val="E5E0DF"/>
                </a:solidFill>
                <a:latin typeface="Overpass" pitchFamily="34" charset="0"/>
                <a:ea typeface="Overpass" pitchFamily="34" charset="-122"/>
                <a:cs typeface="Overpass" pitchFamily="34" charset="-120"/>
              </a:rPr>
              <a:t>Government-verified knowledge base only</a:t>
            </a:r>
            <a:endParaRPr lang="en-US" sz="1850" dirty="0"/>
          </a:p>
        </p:txBody>
      </p:sp>
    </p:spTree>
    <p:extLst>
      <p:ext uri="{BB962C8B-B14F-4D97-AF65-F5344CB8AC3E}">
        <p14:creationId xmlns:p14="http://schemas.microsoft.com/office/powerpoint/2010/main" val="235795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44532"/>
            <a:ext cx="12456160" cy="6947064"/>
            <a:chOff x="-132080" y="-74657"/>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74657"/>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190328" y="161215"/>
            <a:ext cx="5467535"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5044511" y="942223"/>
            <a:ext cx="8672274" cy="563285"/>
          </a:xfrm>
          <a:prstGeom prst="rect">
            <a:avLst/>
          </a:prstGeom>
          <a:noFill/>
          <a:ln/>
        </p:spPr>
        <p:txBody>
          <a:bodyPr wrap="none" lIns="0" tIns="0" rIns="0" bIns="0" rtlCol="0" anchor="t"/>
          <a:lstStyle/>
          <a:p>
            <a:pPr marL="0" indent="0" algn="l">
              <a:lnSpc>
                <a:spcPts val="3900"/>
              </a:lnSpc>
              <a:buNone/>
            </a:pPr>
            <a:r>
              <a:rPr lang="en-US" sz="3600" b="1" kern="0" spc="-94" dirty="0">
                <a:solidFill>
                  <a:srgbClr val="FFFFFF"/>
                </a:solidFill>
                <a:latin typeface="Overpass Bold" pitchFamily="34" charset="0"/>
                <a:ea typeface="Overpass Bold" pitchFamily="34" charset="-122"/>
                <a:cs typeface="Overpass Bold" pitchFamily="34" charset="-120"/>
              </a:rPr>
              <a:t>Vision 2.0</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3527711" y="188654"/>
            <a:ext cx="5632490" cy="704017"/>
          </a:xfrm>
          <a:prstGeom prst="rect">
            <a:avLst/>
          </a:prstGeom>
          <a:noFill/>
          <a:ln/>
        </p:spPr>
        <p:txBody>
          <a:bodyPr wrap="none" lIns="0" tIns="0" rIns="0" bIns="0" rtlCol="0" anchor="t"/>
          <a:lstStyle/>
          <a:p>
            <a:pPr marL="0" indent="0" algn="l">
              <a:lnSpc>
                <a:spcPts val="4850"/>
              </a:lnSpc>
              <a:buNone/>
            </a:pPr>
            <a:r>
              <a:rPr lang="en-US" sz="4400" b="1" kern="0" spc="-117" dirty="0">
                <a:solidFill>
                  <a:srgbClr val="FFFFFF"/>
                </a:solidFill>
                <a:latin typeface="Overpass Bold" pitchFamily="34" charset="0"/>
                <a:ea typeface="Overpass Bold" pitchFamily="34" charset="-122"/>
                <a:cs typeface="Overpass Bold" pitchFamily="34" charset="-120"/>
              </a:rPr>
              <a:t>Future Enhancements</a:t>
            </a:r>
            <a:endParaRPr lang="en-US" sz="4400" dirty="0"/>
          </a:p>
        </p:txBody>
      </p:sp>
      <p:sp>
        <p:nvSpPr>
          <p:cNvPr id="5" name="Text 0"/>
          <p:cNvSpPr/>
          <p:nvPr/>
        </p:nvSpPr>
        <p:spPr>
          <a:xfrm>
            <a:off x="739259" y="582097"/>
            <a:ext cx="4969788" cy="621149"/>
          </a:xfrm>
          <a:prstGeom prst="rect">
            <a:avLst/>
          </a:prstGeom>
          <a:noFill/>
          <a:ln/>
        </p:spPr>
        <p:txBody>
          <a:bodyPr wrap="none" lIns="0" tIns="0" rIns="0" bIns="0" rtlCol="0" anchor="t"/>
          <a:lstStyle/>
          <a:p>
            <a:pPr marL="0" indent="0" algn="l">
              <a:lnSpc>
                <a:spcPts val="4850"/>
              </a:lnSpc>
              <a:buNone/>
            </a:pPr>
            <a:endParaRPr lang="en-US" sz="3900" dirty="0"/>
          </a:p>
        </p:txBody>
      </p:sp>
      <p:sp>
        <p:nvSpPr>
          <p:cNvPr id="7" name="Text 1"/>
          <p:cNvSpPr/>
          <p:nvPr/>
        </p:nvSpPr>
        <p:spPr>
          <a:xfrm>
            <a:off x="739259" y="1287661"/>
            <a:ext cx="3975854" cy="496848"/>
          </a:xfrm>
          <a:prstGeom prst="rect">
            <a:avLst/>
          </a:prstGeom>
          <a:noFill/>
          <a:ln/>
        </p:spPr>
        <p:txBody>
          <a:bodyPr wrap="none" lIns="0" tIns="0" rIns="0" bIns="0" rtlCol="0" anchor="t"/>
          <a:lstStyle/>
          <a:p>
            <a:pPr marL="0" indent="0" algn="l">
              <a:lnSpc>
                <a:spcPts val="3900"/>
              </a:lnSpc>
              <a:buNone/>
            </a:pPr>
            <a:endParaRPr lang="en-US" sz="3100" dirty="0"/>
          </a:p>
        </p:txBody>
      </p:sp>
      <p:pic>
        <p:nvPicPr>
          <p:cNvPr id="8"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259" y="1595797"/>
            <a:ext cx="528042" cy="528042"/>
          </a:xfrm>
          <a:prstGeom prst="rect">
            <a:avLst/>
          </a:prstGeom>
        </p:spPr>
      </p:pic>
      <p:sp>
        <p:nvSpPr>
          <p:cNvPr id="9" name="Text 2"/>
          <p:cNvSpPr/>
          <p:nvPr/>
        </p:nvSpPr>
        <p:spPr>
          <a:xfrm>
            <a:off x="739259" y="2174193"/>
            <a:ext cx="2509361" cy="310515"/>
          </a:xfrm>
          <a:prstGeom prst="rect">
            <a:avLst/>
          </a:prstGeom>
          <a:noFill/>
          <a:ln/>
        </p:spPr>
        <p:txBody>
          <a:bodyPr wrap="none" lIns="0" tIns="0" rIns="0" bIns="0" rtlCol="0" anchor="t"/>
          <a:lstStyle/>
          <a:p>
            <a:pPr marL="0" indent="0" algn="l">
              <a:lnSpc>
                <a:spcPts val="2400"/>
              </a:lnSpc>
              <a:buNone/>
            </a:pPr>
            <a:r>
              <a:rPr lang="en-US" sz="2000" b="1" kern="0" spc="-59" dirty="0">
                <a:solidFill>
                  <a:srgbClr val="F20374"/>
                </a:solidFill>
                <a:latin typeface="Overpass Bold" pitchFamily="34" charset="0"/>
                <a:ea typeface="Overpass Bold" pitchFamily="34" charset="-122"/>
                <a:cs typeface="Overpass Bold" pitchFamily="34" charset="-120"/>
              </a:rPr>
              <a:t>Image-based diagnosis</a:t>
            </a:r>
            <a:endParaRPr lang="en-US" sz="2000" dirty="0">
              <a:solidFill>
                <a:srgbClr val="F20374"/>
              </a:solidFill>
            </a:endParaRPr>
          </a:p>
        </p:txBody>
      </p:sp>
      <p:sp>
        <p:nvSpPr>
          <p:cNvPr id="10" name="Text 3"/>
          <p:cNvSpPr/>
          <p:nvPr/>
        </p:nvSpPr>
        <p:spPr>
          <a:xfrm>
            <a:off x="739259" y="2611390"/>
            <a:ext cx="6443901" cy="337899"/>
          </a:xfrm>
          <a:prstGeom prst="rect">
            <a:avLst/>
          </a:prstGeom>
          <a:noFill/>
          <a:ln/>
        </p:spPr>
        <p:txBody>
          <a:bodyPr wrap="none" lIns="0" tIns="0" rIns="0" bIns="0" rtlCol="0" anchor="t"/>
          <a:lstStyle/>
          <a:p>
            <a:pPr marL="0" indent="0" algn="l">
              <a:lnSpc>
                <a:spcPts val="2650"/>
              </a:lnSpc>
              <a:buNone/>
            </a:pPr>
            <a:r>
              <a:rPr lang="en-US" dirty="0">
                <a:solidFill>
                  <a:srgbClr val="E5E0DF"/>
                </a:solidFill>
                <a:latin typeface="Overpass" pitchFamily="34" charset="0"/>
                <a:ea typeface="Overpass" pitchFamily="34" charset="-122"/>
                <a:cs typeface="Overpass" pitchFamily="34" charset="-120"/>
              </a:rPr>
              <a:t>For skin conditions and rashes.</a:t>
            </a:r>
            <a:endParaRPr lang="en-US" dirty="0"/>
          </a:p>
        </p:txBody>
      </p:sp>
      <p:pic>
        <p:nvPicPr>
          <p:cNvPr id="11" name="Image 1"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7121" y="1595797"/>
            <a:ext cx="528042" cy="528042"/>
          </a:xfrm>
          <a:prstGeom prst="rect">
            <a:avLst/>
          </a:prstGeom>
        </p:spPr>
      </p:pic>
      <p:sp>
        <p:nvSpPr>
          <p:cNvPr id="12" name="Text 4"/>
          <p:cNvSpPr/>
          <p:nvPr/>
        </p:nvSpPr>
        <p:spPr>
          <a:xfrm>
            <a:off x="7447121" y="2174193"/>
            <a:ext cx="2708791" cy="310515"/>
          </a:xfrm>
          <a:prstGeom prst="rect">
            <a:avLst/>
          </a:prstGeom>
          <a:noFill/>
          <a:ln/>
        </p:spPr>
        <p:txBody>
          <a:bodyPr wrap="none" lIns="0" tIns="0" rIns="0" bIns="0" rtlCol="0" anchor="t"/>
          <a:lstStyle/>
          <a:p>
            <a:pPr marL="0" indent="0" algn="l">
              <a:lnSpc>
                <a:spcPts val="2400"/>
              </a:lnSpc>
              <a:buNone/>
            </a:pPr>
            <a:r>
              <a:rPr lang="en-US" sz="2000" b="1" kern="0" spc="-59" dirty="0">
                <a:solidFill>
                  <a:srgbClr val="F20374"/>
                </a:solidFill>
                <a:latin typeface="Overpass Bold" pitchFamily="34" charset="0"/>
                <a:ea typeface="Overpass Bold" pitchFamily="34" charset="-122"/>
                <a:cs typeface="Overpass Bold" pitchFamily="34" charset="-120"/>
              </a:rPr>
              <a:t>Telemedicine integration</a:t>
            </a:r>
            <a:endParaRPr lang="en-US" sz="2000" dirty="0">
              <a:solidFill>
                <a:srgbClr val="F20374"/>
              </a:solidFill>
            </a:endParaRPr>
          </a:p>
        </p:txBody>
      </p:sp>
      <p:sp>
        <p:nvSpPr>
          <p:cNvPr id="13" name="Text 5"/>
          <p:cNvSpPr/>
          <p:nvPr/>
        </p:nvSpPr>
        <p:spPr>
          <a:xfrm>
            <a:off x="7447121" y="2611390"/>
            <a:ext cx="6444020" cy="337899"/>
          </a:xfrm>
          <a:prstGeom prst="rect">
            <a:avLst/>
          </a:prstGeom>
          <a:noFill/>
          <a:ln/>
        </p:spPr>
        <p:txBody>
          <a:bodyPr wrap="none" lIns="0" tIns="0" rIns="0" bIns="0" rtlCol="0" anchor="t"/>
          <a:lstStyle/>
          <a:p>
            <a:pPr marL="0" indent="0" algn="l">
              <a:lnSpc>
                <a:spcPts val="2650"/>
              </a:lnSpc>
              <a:buNone/>
            </a:pPr>
            <a:r>
              <a:rPr lang="en-US" dirty="0">
                <a:solidFill>
                  <a:srgbClr val="E5E0DF"/>
                </a:solidFill>
                <a:latin typeface="Overpass" pitchFamily="34" charset="0"/>
                <a:ea typeface="Overpass" pitchFamily="34" charset="-122"/>
                <a:cs typeface="Overpass" pitchFamily="34" charset="-120"/>
              </a:rPr>
              <a:t>Seamless connection with doctors.</a:t>
            </a:r>
            <a:endParaRPr lang="en-US" dirty="0"/>
          </a:p>
        </p:txBody>
      </p:sp>
      <p:pic>
        <p:nvPicPr>
          <p:cNvPr id="14" name="Image 2"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9259" y="3585331"/>
            <a:ext cx="528042" cy="528042"/>
          </a:xfrm>
          <a:prstGeom prst="rect">
            <a:avLst/>
          </a:prstGeom>
        </p:spPr>
      </p:pic>
      <p:sp>
        <p:nvSpPr>
          <p:cNvPr id="15" name="Text 6"/>
          <p:cNvSpPr/>
          <p:nvPr/>
        </p:nvSpPr>
        <p:spPr>
          <a:xfrm>
            <a:off x="739259" y="4163727"/>
            <a:ext cx="2504956" cy="310515"/>
          </a:xfrm>
          <a:prstGeom prst="rect">
            <a:avLst/>
          </a:prstGeom>
          <a:noFill/>
          <a:ln/>
        </p:spPr>
        <p:txBody>
          <a:bodyPr wrap="none" lIns="0" tIns="0" rIns="0" bIns="0" rtlCol="0" anchor="t"/>
          <a:lstStyle/>
          <a:p>
            <a:pPr marL="0" indent="0" algn="l">
              <a:lnSpc>
                <a:spcPts val="2400"/>
              </a:lnSpc>
              <a:buNone/>
            </a:pPr>
            <a:r>
              <a:rPr lang="en-US" sz="2000" b="1" kern="0" spc="-59" dirty="0">
                <a:solidFill>
                  <a:srgbClr val="F20374"/>
                </a:solidFill>
                <a:latin typeface="Overpass Bold" pitchFamily="34" charset="0"/>
                <a:ea typeface="Overpass Bold" pitchFamily="34" charset="-122"/>
                <a:cs typeface="Overpass Bold" pitchFamily="34" charset="-120"/>
              </a:rPr>
              <a:t>IoT device connectivity</a:t>
            </a:r>
            <a:endParaRPr lang="en-US" sz="2000" dirty="0">
              <a:solidFill>
                <a:srgbClr val="F20374"/>
              </a:solidFill>
            </a:endParaRPr>
          </a:p>
        </p:txBody>
      </p:sp>
      <p:sp>
        <p:nvSpPr>
          <p:cNvPr id="16" name="Text 7"/>
          <p:cNvSpPr/>
          <p:nvPr/>
        </p:nvSpPr>
        <p:spPr>
          <a:xfrm>
            <a:off x="739259" y="4600925"/>
            <a:ext cx="6443901" cy="337899"/>
          </a:xfrm>
          <a:prstGeom prst="rect">
            <a:avLst/>
          </a:prstGeom>
          <a:noFill/>
          <a:ln/>
        </p:spPr>
        <p:txBody>
          <a:bodyPr wrap="none" lIns="0" tIns="0" rIns="0" bIns="0" rtlCol="0" anchor="t"/>
          <a:lstStyle/>
          <a:p>
            <a:pPr marL="0" indent="0" algn="l">
              <a:lnSpc>
                <a:spcPts val="2650"/>
              </a:lnSpc>
              <a:buNone/>
            </a:pPr>
            <a:r>
              <a:rPr lang="en-US" dirty="0">
                <a:solidFill>
                  <a:srgbClr val="E5E0DF"/>
                </a:solidFill>
                <a:latin typeface="Overpass" pitchFamily="34" charset="0"/>
                <a:ea typeface="Overpass" pitchFamily="34" charset="-122"/>
                <a:cs typeface="Overpass" pitchFamily="34" charset="-120"/>
              </a:rPr>
              <a:t>BP monitors, glucose meters, and more.</a:t>
            </a:r>
            <a:endParaRPr lang="en-US" dirty="0"/>
          </a:p>
        </p:txBody>
      </p:sp>
      <p:pic>
        <p:nvPicPr>
          <p:cNvPr id="17" name="Image 3"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7121" y="3585331"/>
            <a:ext cx="528042" cy="528042"/>
          </a:xfrm>
          <a:prstGeom prst="rect">
            <a:avLst/>
          </a:prstGeom>
        </p:spPr>
      </p:pic>
      <p:sp>
        <p:nvSpPr>
          <p:cNvPr id="18" name="Text 8"/>
          <p:cNvSpPr/>
          <p:nvPr/>
        </p:nvSpPr>
        <p:spPr>
          <a:xfrm>
            <a:off x="7447121" y="4163727"/>
            <a:ext cx="2900243" cy="310515"/>
          </a:xfrm>
          <a:prstGeom prst="rect">
            <a:avLst/>
          </a:prstGeom>
          <a:noFill/>
          <a:ln/>
        </p:spPr>
        <p:txBody>
          <a:bodyPr wrap="none" lIns="0" tIns="0" rIns="0" bIns="0" rtlCol="0" anchor="t"/>
          <a:lstStyle/>
          <a:p>
            <a:pPr marL="0" indent="0" algn="l">
              <a:lnSpc>
                <a:spcPts val="2400"/>
              </a:lnSpc>
              <a:buNone/>
            </a:pPr>
            <a:r>
              <a:rPr lang="en-US" sz="2000" b="1" kern="0" spc="-59" dirty="0">
                <a:solidFill>
                  <a:srgbClr val="F20374"/>
                </a:solidFill>
                <a:latin typeface="Overpass Bold" pitchFamily="34" charset="0"/>
                <a:ea typeface="Overpass Bold" pitchFamily="34" charset="-122"/>
                <a:cs typeface="Overpass Bold" pitchFamily="34" charset="-120"/>
              </a:rPr>
              <a:t>Predictive health analytics</a:t>
            </a:r>
            <a:endParaRPr lang="en-US" sz="2000" dirty="0">
              <a:solidFill>
                <a:srgbClr val="F20374"/>
              </a:solidFill>
            </a:endParaRPr>
          </a:p>
        </p:txBody>
      </p:sp>
      <p:sp>
        <p:nvSpPr>
          <p:cNvPr id="19" name="Text 9"/>
          <p:cNvSpPr/>
          <p:nvPr/>
        </p:nvSpPr>
        <p:spPr>
          <a:xfrm>
            <a:off x="7447121" y="4600925"/>
            <a:ext cx="6444020" cy="337899"/>
          </a:xfrm>
          <a:prstGeom prst="rect">
            <a:avLst/>
          </a:prstGeom>
          <a:noFill/>
          <a:ln/>
        </p:spPr>
        <p:txBody>
          <a:bodyPr wrap="none" lIns="0" tIns="0" rIns="0" bIns="0" rtlCol="0" anchor="t"/>
          <a:lstStyle/>
          <a:p>
            <a:pPr marL="0" indent="0" algn="l">
              <a:lnSpc>
                <a:spcPts val="2650"/>
              </a:lnSpc>
              <a:buNone/>
            </a:pPr>
            <a:r>
              <a:rPr lang="en-US" dirty="0">
                <a:solidFill>
                  <a:srgbClr val="E5E0DF"/>
                </a:solidFill>
                <a:latin typeface="Overpass" pitchFamily="34" charset="0"/>
                <a:ea typeface="Overpass" pitchFamily="34" charset="-122"/>
                <a:cs typeface="Overpass" pitchFamily="34" charset="-120"/>
              </a:rPr>
              <a:t>Proactive insights for better health outcomes.</a:t>
            </a:r>
            <a:endParaRPr lang="en-US" dirty="0"/>
          </a:p>
        </p:txBody>
      </p:sp>
      <p:pic>
        <p:nvPicPr>
          <p:cNvPr id="20" name="Image 4"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259" y="5229225"/>
            <a:ext cx="528042" cy="528042"/>
          </a:xfrm>
          <a:prstGeom prst="rect">
            <a:avLst/>
          </a:prstGeom>
        </p:spPr>
      </p:pic>
      <p:sp>
        <p:nvSpPr>
          <p:cNvPr id="21" name="Text 10"/>
          <p:cNvSpPr/>
          <p:nvPr/>
        </p:nvSpPr>
        <p:spPr>
          <a:xfrm>
            <a:off x="739259" y="5970620"/>
            <a:ext cx="2484834" cy="310515"/>
          </a:xfrm>
          <a:prstGeom prst="rect">
            <a:avLst/>
          </a:prstGeom>
          <a:noFill/>
          <a:ln/>
        </p:spPr>
        <p:txBody>
          <a:bodyPr wrap="none" lIns="0" tIns="0" rIns="0" bIns="0" rtlCol="0" anchor="t"/>
          <a:lstStyle/>
          <a:p>
            <a:pPr marL="0" indent="0" algn="l">
              <a:lnSpc>
                <a:spcPts val="2400"/>
              </a:lnSpc>
              <a:buNone/>
            </a:pPr>
            <a:r>
              <a:rPr lang="en-US" sz="2000" b="1" kern="0" spc="-59" dirty="0">
                <a:solidFill>
                  <a:srgbClr val="F20374"/>
                </a:solidFill>
                <a:latin typeface="Overpass Bold" pitchFamily="34" charset="0"/>
                <a:ea typeface="Overpass Bold" pitchFamily="34" charset="-122"/>
                <a:cs typeface="Overpass Bold" pitchFamily="34" charset="-120"/>
              </a:rPr>
              <a:t>Global Expansion</a:t>
            </a:r>
            <a:endParaRPr lang="en-US" sz="2000" dirty="0">
              <a:solidFill>
                <a:srgbClr val="F20374"/>
              </a:solidFill>
            </a:endParaRPr>
          </a:p>
        </p:txBody>
      </p:sp>
      <p:sp>
        <p:nvSpPr>
          <p:cNvPr id="22" name="Text 11"/>
          <p:cNvSpPr/>
          <p:nvPr/>
        </p:nvSpPr>
        <p:spPr>
          <a:xfrm>
            <a:off x="739259" y="6407817"/>
            <a:ext cx="6443901" cy="337899"/>
          </a:xfrm>
          <a:prstGeom prst="rect">
            <a:avLst/>
          </a:prstGeom>
          <a:noFill/>
          <a:ln/>
        </p:spPr>
        <p:txBody>
          <a:bodyPr wrap="none" lIns="0" tIns="0" rIns="0" bIns="0" rtlCol="0" anchor="t"/>
          <a:lstStyle/>
          <a:p>
            <a:pPr marL="0" indent="0" algn="l">
              <a:lnSpc>
                <a:spcPts val="2650"/>
              </a:lnSpc>
              <a:buNone/>
            </a:pPr>
            <a:r>
              <a:rPr lang="en-US" dirty="0">
                <a:solidFill>
                  <a:srgbClr val="E5E0DF"/>
                </a:solidFill>
                <a:latin typeface="Overpass" pitchFamily="34" charset="0"/>
                <a:ea typeface="Overpass" pitchFamily="34" charset="-122"/>
                <a:cs typeface="Overpass" pitchFamily="34" charset="-120"/>
              </a:rPr>
              <a:t>Reaching other developing nations.</a:t>
            </a:r>
            <a:endParaRPr lang="en-US" dirty="0"/>
          </a:p>
        </p:txBody>
      </p:sp>
      <p:pic>
        <p:nvPicPr>
          <p:cNvPr id="23" name="Image 5"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47121" y="5229225"/>
            <a:ext cx="528042" cy="528042"/>
          </a:xfrm>
          <a:prstGeom prst="rect">
            <a:avLst/>
          </a:prstGeom>
        </p:spPr>
      </p:pic>
      <p:sp>
        <p:nvSpPr>
          <p:cNvPr id="24" name="Text 12"/>
          <p:cNvSpPr/>
          <p:nvPr/>
        </p:nvSpPr>
        <p:spPr>
          <a:xfrm>
            <a:off x="7447121" y="5970620"/>
            <a:ext cx="2900720" cy="310515"/>
          </a:xfrm>
          <a:prstGeom prst="rect">
            <a:avLst/>
          </a:prstGeom>
          <a:noFill/>
          <a:ln/>
        </p:spPr>
        <p:txBody>
          <a:bodyPr wrap="none" lIns="0" tIns="0" rIns="0" bIns="0" rtlCol="0" anchor="t"/>
          <a:lstStyle/>
          <a:p>
            <a:pPr marL="0" indent="0" algn="l">
              <a:lnSpc>
                <a:spcPts val="2400"/>
              </a:lnSpc>
              <a:buNone/>
            </a:pPr>
            <a:r>
              <a:rPr lang="en-US" sz="2000" b="1" kern="0" spc="-59" dirty="0">
                <a:solidFill>
                  <a:srgbClr val="F20374"/>
                </a:solidFill>
                <a:latin typeface="Overpass Bold" pitchFamily="34" charset="0"/>
                <a:ea typeface="Overpass Bold" pitchFamily="34" charset="-122"/>
                <a:cs typeface="Overpass Bold" pitchFamily="34" charset="-120"/>
              </a:rPr>
              <a:t>Genetic testing integration</a:t>
            </a:r>
            <a:endParaRPr lang="en-US" sz="2000" dirty="0">
              <a:solidFill>
                <a:srgbClr val="F20374"/>
              </a:solidFill>
            </a:endParaRPr>
          </a:p>
        </p:txBody>
      </p:sp>
      <p:sp>
        <p:nvSpPr>
          <p:cNvPr id="25" name="Text 13"/>
          <p:cNvSpPr/>
          <p:nvPr/>
        </p:nvSpPr>
        <p:spPr>
          <a:xfrm>
            <a:off x="7447121" y="6407817"/>
            <a:ext cx="6444020" cy="337899"/>
          </a:xfrm>
          <a:prstGeom prst="rect">
            <a:avLst/>
          </a:prstGeom>
          <a:noFill/>
          <a:ln/>
        </p:spPr>
        <p:txBody>
          <a:bodyPr wrap="none" lIns="0" tIns="0" rIns="0" bIns="0" rtlCol="0" anchor="t"/>
          <a:lstStyle/>
          <a:p>
            <a:pPr marL="0" indent="0" algn="l">
              <a:lnSpc>
                <a:spcPts val="2650"/>
              </a:lnSpc>
              <a:buNone/>
            </a:pPr>
            <a:r>
              <a:rPr lang="en-US" dirty="0">
                <a:solidFill>
                  <a:srgbClr val="E5E0DF"/>
                </a:solidFill>
                <a:latin typeface="Overpass" pitchFamily="34" charset="0"/>
                <a:ea typeface="Overpass" pitchFamily="34" charset="-122"/>
                <a:cs typeface="Overpass" pitchFamily="34" charset="-120"/>
              </a:rPr>
              <a:t>For personalized care plans.</a:t>
            </a:r>
            <a:endParaRPr lang="en-US" dirty="0"/>
          </a:p>
        </p:txBody>
      </p:sp>
    </p:spTree>
    <p:extLst>
      <p:ext uri="{BB962C8B-B14F-4D97-AF65-F5344CB8AC3E}">
        <p14:creationId xmlns:p14="http://schemas.microsoft.com/office/powerpoint/2010/main" val="206193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C9A0-E9FE-68C6-81AD-387CA4857030}"/>
              </a:ext>
            </a:extLst>
          </p:cNvPr>
          <p:cNvSpPr>
            <a:spLocks noGrp="1"/>
          </p:cNvSpPr>
          <p:nvPr>
            <p:ph type="title"/>
          </p:nvPr>
        </p:nvSpPr>
        <p:spPr/>
        <p:txBody>
          <a:bodyPr/>
          <a:lstStyle/>
          <a:p>
            <a:endParaRPr lang="en-IN"/>
          </a:p>
        </p:txBody>
      </p:sp>
      <p:grpSp>
        <p:nvGrpSpPr>
          <p:cNvPr id="7" name="Group 6">
            <a:extLst>
              <a:ext uri="{FF2B5EF4-FFF2-40B4-BE49-F238E27FC236}">
                <a16:creationId xmlns:a16="http://schemas.microsoft.com/office/drawing/2014/main" id="{04962BB5-0475-5A65-55B9-72A64ECDAEDA}"/>
              </a:ext>
            </a:extLst>
          </p:cNvPr>
          <p:cNvGrpSpPr/>
          <p:nvPr/>
        </p:nvGrpSpPr>
        <p:grpSpPr>
          <a:xfrm>
            <a:off x="0" y="0"/>
            <a:ext cx="12192000" cy="6858000"/>
            <a:chOff x="0" y="-1"/>
            <a:chExt cx="12192000" cy="6858000"/>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0" y="-1"/>
              <a:ext cx="12192000" cy="6857999"/>
            </a:xfrm>
            <a:prstGeom prst="rect">
              <a:avLst/>
            </a:prstGeom>
            <a:solidFill>
              <a:schemeClr val="tx1">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61202" y="9338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9" name="Text 1">
            <a:extLst>
              <a:ext uri="{FF2B5EF4-FFF2-40B4-BE49-F238E27FC236}">
                <a16:creationId xmlns:a16="http://schemas.microsoft.com/office/drawing/2014/main" id="{641D7C78-3855-A6C5-3EEE-E9C113732F49}"/>
              </a:ext>
            </a:extLst>
          </p:cNvPr>
          <p:cNvSpPr/>
          <p:nvPr/>
        </p:nvSpPr>
        <p:spPr>
          <a:xfrm>
            <a:off x="2554708" y="841422"/>
            <a:ext cx="7534126" cy="563285"/>
          </a:xfrm>
          <a:prstGeom prst="rect">
            <a:avLst/>
          </a:prstGeom>
          <a:noFill/>
          <a:ln/>
        </p:spPr>
        <p:txBody>
          <a:bodyPr wrap="none" lIns="0" tIns="0" rIns="0" bIns="0" rtlCol="0" anchor="t"/>
          <a:lstStyle/>
          <a:p>
            <a:pPr marL="0" indent="0" algn="l">
              <a:lnSpc>
                <a:spcPts val="4400"/>
              </a:lnSpc>
              <a:buNone/>
            </a:pPr>
            <a:r>
              <a:rPr lang="en-US" sz="3500" b="1" kern="0" spc="-106" dirty="0">
                <a:solidFill>
                  <a:srgbClr val="FFFFFF"/>
                </a:solidFill>
                <a:latin typeface="Overpass Bold" pitchFamily="34" charset="0"/>
                <a:ea typeface="Overpass Bold" pitchFamily="34" charset="-122"/>
                <a:cs typeface="Overpass Bold" pitchFamily="34" charset="-120"/>
              </a:rPr>
              <a:t>Healthcare Accessibility Crisis in Rural India</a:t>
            </a:r>
            <a:endParaRPr lang="en-US" sz="3500" dirty="0"/>
          </a:p>
        </p:txBody>
      </p:sp>
      <p:sp>
        <p:nvSpPr>
          <p:cNvPr id="16" name="Text 8">
            <a:extLst>
              <a:ext uri="{FF2B5EF4-FFF2-40B4-BE49-F238E27FC236}">
                <a16:creationId xmlns:a16="http://schemas.microsoft.com/office/drawing/2014/main" id="{5B3AA1F5-D32B-656C-B4A1-0FE66756401B}"/>
              </a:ext>
            </a:extLst>
          </p:cNvPr>
          <p:cNvSpPr/>
          <p:nvPr/>
        </p:nvSpPr>
        <p:spPr>
          <a:xfrm>
            <a:off x="724802" y="4535475"/>
            <a:ext cx="11256122" cy="1149072"/>
          </a:xfrm>
          <a:prstGeom prst="rect">
            <a:avLst/>
          </a:prstGeom>
          <a:noFill/>
          <a:ln/>
        </p:spPr>
        <p:txBody>
          <a:bodyPr wrap="square" lIns="0" tIns="0" rIns="0" bIns="0" rtlCol="0" anchor="t"/>
          <a:lstStyle/>
          <a:p>
            <a:pPr marL="0" indent="0" algn="l">
              <a:lnSpc>
                <a:spcPts val="3000"/>
              </a:lnSpc>
              <a:buNone/>
            </a:pPr>
            <a:r>
              <a:rPr lang="en-US" dirty="0">
                <a:solidFill>
                  <a:srgbClr val="E5E0DF"/>
                </a:solidFill>
                <a:latin typeface="Overpass" pitchFamily="34" charset="0"/>
                <a:ea typeface="Overpass" pitchFamily="34" charset="-122"/>
                <a:cs typeface="Overpass" pitchFamily="34" charset="-120"/>
              </a:rPr>
              <a:t>Language barriers prevent effective health communication, whilst low awareness about preventive healthcare and vaccination schedules persists. Delayed responses to disease outbreaks create dangerous information gaps that turn preventable diseases into deadly threats.</a:t>
            </a:r>
            <a:endParaRPr lang="en-US" dirty="0"/>
          </a:p>
        </p:txBody>
      </p:sp>
      <p:sp>
        <p:nvSpPr>
          <p:cNvPr id="17" name="Text 9">
            <a:extLst>
              <a:ext uri="{FF2B5EF4-FFF2-40B4-BE49-F238E27FC236}">
                <a16:creationId xmlns:a16="http://schemas.microsoft.com/office/drawing/2014/main" id="{F09410A6-558C-984A-8462-D3C36614C053}"/>
              </a:ext>
            </a:extLst>
          </p:cNvPr>
          <p:cNvSpPr/>
          <p:nvPr/>
        </p:nvSpPr>
        <p:spPr>
          <a:xfrm>
            <a:off x="451571" y="6115212"/>
            <a:ext cx="12595979"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"Without timely information, preventable diseases become deadly"</a:t>
            </a:r>
            <a:endParaRPr lang="en-US" sz="1850" dirty="0"/>
          </a:p>
        </p:txBody>
      </p:sp>
      <p:sp>
        <p:nvSpPr>
          <p:cNvPr id="3" name="Rectangle: Rounded Corners 2">
            <a:extLst>
              <a:ext uri="{FF2B5EF4-FFF2-40B4-BE49-F238E27FC236}">
                <a16:creationId xmlns:a16="http://schemas.microsoft.com/office/drawing/2014/main" id="{65CFC5EC-1769-AE28-47E3-2625993DC2F8}"/>
              </a:ext>
            </a:extLst>
          </p:cNvPr>
          <p:cNvSpPr/>
          <p:nvPr/>
        </p:nvSpPr>
        <p:spPr>
          <a:xfrm>
            <a:off x="838200" y="1528535"/>
            <a:ext cx="4662255" cy="2796120"/>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Shape 10">
            <a:extLst>
              <a:ext uri="{FF2B5EF4-FFF2-40B4-BE49-F238E27FC236}">
                <a16:creationId xmlns:a16="http://schemas.microsoft.com/office/drawing/2014/main" id="{CE460F75-7572-8DE1-7ABA-1DCD48D1B9DD}"/>
              </a:ext>
            </a:extLst>
          </p:cNvPr>
          <p:cNvSpPr/>
          <p:nvPr/>
        </p:nvSpPr>
        <p:spPr>
          <a:xfrm>
            <a:off x="243068" y="5799711"/>
            <a:ext cx="30480" cy="921425"/>
          </a:xfrm>
          <a:prstGeom prst="rect">
            <a:avLst/>
          </a:prstGeom>
          <a:solidFill>
            <a:srgbClr val="F20374"/>
          </a:solidFill>
          <a:ln/>
        </p:spPr>
      </p:sp>
      <p:sp>
        <p:nvSpPr>
          <p:cNvPr id="19" name="Rectangle: Rounded Corners 18">
            <a:extLst>
              <a:ext uri="{FF2B5EF4-FFF2-40B4-BE49-F238E27FC236}">
                <a16:creationId xmlns:a16="http://schemas.microsoft.com/office/drawing/2014/main" id="{901E0026-8FE8-63AA-C421-04ADCA2921F8}"/>
              </a:ext>
            </a:extLst>
          </p:cNvPr>
          <p:cNvSpPr/>
          <p:nvPr/>
        </p:nvSpPr>
        <p:spPr>
          <a:xfrm>
            <a:off x="4373933" y="93384"/>
            <a:ext cx="3123267"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 2">
            <a:extLst>
              <a:ext uri="{FF2B5EF4-FFF2-40B4-BE49-F238E27FC236}">
                <a16:creationId xmlns:a16="http://schemas.microsoft.com/office/drawing/2014/main" id="{361DC4BB-33D0-F20D-47CB-1232E27FC682}"/>
              </a:ext>
            </a:extLst>
          </p:cNvPr>
          <p:cNvSpPr/>
          <p:nvPr/>
        </p:nvSpPr>
        <p:spPr>
          <a:xfrm>
            <a:off x="319241" y="2083445"/>
            <a:ext cx="5632490" cy="580795"/>
          </a:xfrm>
          <a:prstGeom prst="rect">
            <a:avLst/>
          </a:prstGeom>
          <a:noFill/>
          <a:ln/>
        </p:spPr>
        <p:txBody>
          <a:bodyPr wrap="none" lIns="0" tIns="0" rIns="0" bIns="0" rtlCol="0" anchor="t"/>
          <a:lstStyle/>
          <a:p>
            <a:pPr marL="0" indent="0" algn="ctr">
              <a:lnSpc>
                <a:spcPts val="6200"/>
              </a:lnSpc>
              <a:buNone/>
            </a:pPr>
            <a:r>
              <a:rPr lang="en-US" sz="5400" b="1" dirty="0">
                <a:solidFill>
                  <a:srgbClr val="E5E0DF"/>
                </a:solidFill>
                <a:latin typeface="Overpass Bold" pitchFamily="34" charset="0"/>
                <a:ea typeface="Overpass Bold" pitchFamily="34" charset="-122"/>
                <a:cs typeface="Overpass Bold" pitchFamily="34" charset="-120"/>
              </a:rPr>
              <a:t>70%</a:t>
            </a:r>
            <a:endParaRPr lang="en-US" sz="5400" dirty="0"/>
          </a:p>
        </p:txBody>
      </p:sp>
      <p:sp>
        <p:nvSpPr>
          <p:cNvPr id="8" name="Text 0">
            <a:extLst>
              <a:ext uri="{FF2B5EF4-FFF2-40B4-BE49-F238E27FC236}">
                <a16:creationId xmlns:a16="http://schemas.microsoft.com/office/drawing/2014/main" id="{A62E4120-6854-460C-F782-A4D64EF69537}"/>
              </a:ext>
            </a:extLst>
          </p:cNvPr>
          <p:cNvSpPr/>
          <p:nvPr/>
        </p:nvSpPr>
        <p:spPr>
          <a:xfrm>
            <a:off x="4563175" y="104503"/>
            <a:ext cx="2777111"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The Problem</a:t>
            </a:r>
            <a:endParaRPr lang="en-US" sz="4400" dirty="0"/>
          </a:p>
        </p:txBody>
      </p:sp>
      <p:sp>
        <p:nvSpPr>
          <p:cNvPr id="11" name="Text 3">
            <a:extLst>
              <a:ext uri="{FF2B5EF4-FFF2-40B4-BE49-F238E27FC236}">
                <a16:creationId xmlns:a16="http://schemas.microsoft.com/office/drawing/2014/main" id="{4AB64E98-F5CE-905F-38A8-0FD546E98D39}"/>
              </a:ext>
            </a:extLst>
          </p:cNvPr>
          <p:cNvSpPr/>
          <p:nvPr/>
        </p:nvSpPr>
        <p:spPr>
          <a:xfrm>
            <a:off x="1848413" y="2943252"/>
            <a:ext cx="2506732" cy="258793"/>
          </a:xfrm>
          <a:prstGeom prst="rect">
            <a:avLst/>
          </a:prstGeom>
          <a:noFill/>
          <a:ln/>
        </p:spPr>
        <p:txBody>
          <a:bodyPr wrap="none" lIns="0" tIns="0" rIns="0" bIns="0" rtlCol="0" anchor="t"/>
          <a:lstStyle/>
          <a:p>
            <a:pPr marL="0" indent="0" algn="ctr">
              <a:lnSpc>
                <a:spcPts val="2750"/>
              </a:lnSpc>
              <a:buNone/>
            </a:pPr>
            <a:r>
              <a:rPr lang="en-US" b="1" kern="0" spc="-67" dirty="0">
                <a:solidFill>
                  <a:srgbClr val="E5E0DF"/>
                </a:solidFill>
                <a:latin typeface="Overpass Bold" pitchFamily="34" charset="0"/>
                <a:ea typeface="Overpass Bold" pitchFamily="34" charset="-122"/>
                <a:cs typeface="Overpass Bold" pitchFamily="34" charset="-120"/>
              </a:rPr>
              <a:t>Rural Population</a:t>
            </a:r>
            <a:endParaRPr lang="en-US" dirty="0"/>
          </a:p>
        </p:txBody>
      </p:sp>
      <p:sp>
        <p:nvSpPr>
          <p:cNvPr id="12" name="Text 4">
            <a:extLst>
              <a:ext uri="{FF2B5EF4-FFF2-40B4-BE49-F238E27FC236}">
                <a16:creationId xmlns:a16="http://schemas.microsoft.com/office/drawing/2014/main" id="{8B786CD8-8D16-3864-7380-972421F7ADC6}"/>
              </a:ext>
            </a:extLst>
          </p:cNvPr>
          <p:cNvSpPr/>
          <p:nvPr/>
        </p:nvSpPr>
        <p:spPr>
          <a:xfrm>
            <a:off x="753995" y="3385557"/>
            <a:ext cx="4762981" cy="563285"/>
          </a:xfrm>
          <a:prstGeom prst="rect">
            <a:avLst/>
          </a:prstGeom>
          <a:noFill/>
          <a:ln/>
        </p:spPr>
        <p:txBody>
          <a:bodyPr wrap="square" lIns="0" tIns="0" rIns="0" bIns="0" rtlCol="0" anchor="t"/>
          <a:lstStyle/>
          <a:p>
            <a:pPr marL="0" indent="0" algn="ctr">
              <a:lnSpc>
                <a:spcPts val="3000"/>
              </a:lnSpc>
              <a:buNone/>
            </a:pPr>
            <a:r>
              <a:rPr lang="en-US" sz="1600" dirty="0">
                <a:solidFill>
                  <a:srgbClr val="E5E0DF"/>
                </a:solidFill>
                <a:latin typeface="Overpass" pitchFamily="34" charset="0"/>
                <a:ea typeface="Overpass" pitchFamily="34" charset="-122"/>
                <a:cs typeface="Overpass" pitchFamily="34" charset="-120"/>
              </a:rPr>
              <a:t>Lives in areas with severely limited healthcare access across India</a:t>
            </a:r>
            <a:endParaRPr lang="en-US" sz="1600" dirty="0"/>
          </a:p>
        </p:txBody>
      </p:sp>
      <p:sp>
        <p:nvSpPr>
          <p:cNvPr id="5" name="Rectangle: Rounded Corners 4">
            <a:extLst>
              <a:ext uri="{FF2B5EF4-FFF2-40B4-BE49-F238E27FC236}">
                <a16:creationId xmlns:a16="http://schemas.microsoft.com/office/drawing/2014/main" id="{45A4F0A2-B842-B6F7-7D8B-B184AEB3D456}"/>
              </a:ext>
            </a:extLst>
          </p:cNvPr>
          <p:cNvSpPr/>
          <p:nvPr/>
        </p:nvSpPr>
        <p:spPr>
          <a:xfrm>
            <a:off x="6321771" y="1555843"/>
            <a:ext cx="5510603" cy="2796120"/>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5">
            <a:extLst>
              <a:ext uri="{FF2B5EF4-FFF2-40B4-BE49-F238E27FC236}">
                <a16:creationId xmlns:a16="http://schemas.microsoft.com/office/drawing/2014/main" id="{212762B0-77EB-ED29-139B-878C18EDCF6E}"/>
              </a:ext>
            </a:extLst>
          </p:cNvPr>
          <p:cNvSpPr/>
          <p:nvPr/>
        </p:nvSpPr>
        <p:spPr>
          <a:xfrm>
            <a:off x="6240271" y="2009307"/>
            <a:ext cx="6327934" cy="789861"/>
          </a:xfrm>
          <a:prstGeom prst="rect">
            <a:avLst/>
          </a:prstGeom>
          <a:noFill/>
          <a:ln/>
        </p:spPr>
        <p:txBody>
          <a:bodyPr wrap="none" lIns="0" tIns="0" rIns="0" bIns="0" rtlCol="0" anchor="t"/>
          <a:lstStyle/>
          <a:p>
            <a:pPr marL="0" indent="0" algn="ctr">
              <a:lnSpc>
                <a:spcPts val="6200"/>
              </a:lnSpc>
              <a:buNone/>
            </a:pPr>
            <a:r>
              <a:rPr lang="en-US" sz="5400" b="1" dirty="0">
                <a:solidFill>
                  <a:srgbClr val="E5E0DF"/>
                </a:solidFill>
                <a:latin typeface="Overpass Bold" pitchFamily="34" charset="0"/>
                <a:ea typeface="Overpass Bold" pitchFamily="34" charset="-122"/>
                <a:cs typeface="Overpass Bold" pitchFamily="34" charset="-120"/>
              </a:rPr>
              <a:t>1:1445</a:t>
            </a:r>
            <a:endParaRPr lang="en-US" sz="5400" dirty="0"/>
          </a:p>
        </p:txBody>
      </p:sp>
      <p:sp>
        <p:nvSpPr>
          <p:cNvPr id="14" name="Text 6">
            <a:extLst>
              <a:ext uri="{FF2B5EF4-FFF2-40B4-BE49-F238E27FC236}">
                <a16:creationId xmlns:a16="http://schemas.microsoft.com/office/drawing/2014/main" id="{2D340F8B-E0DD-3413-4120-E9BF954820DB}"/>
              </a:ext>
            </a:extLst>
          </p:cNvPr>
          <p:cNvSpPr/>
          <p:nvPr/>
        </p:nvSpPr>
        <p:spPr>
          <a:xfrm>
            <a:off x="7779987" y="2898989"/>
            <a:ext cx="2816185" cy="351949"/>
          </a:xfrm>
          <a:prstGeom prst="rect">
            <a:avLst/>
          </a:prstGeom>
          <a:noFill/>
          <a:ln/>
        </p:spPr>
        <p:txBody>
          <a:bodyPr wrap="none" lIns="0" tIns="0" rIns="0" bIns="0" rtlCol="0" anchor="t"/>
          <a:lstStyle/>
          <a:p>
            <a:pPr marL="0" indent="0" algn="ctr">
              <a:lnSpc>
                <a:spcPts val="2750"/>
              </a:lnSpc>
              <a:buNone/>
            </a:pPr>
            <a:r>
              <a:rPr lang="en-US" b="1" kern="0" spc="-67" dirty="0">
                <a:solidFill>
                  <a:srgbClr val="E5E0DF"/>
                </a:solidFill>
                <a:latin typeface="Overpass Bold" pitchFamily="34" charset="0"/>
                <a:ea typeface="Overpass Bold" pitchFamily="34" charset="-122"/>
                <a:cs typeface="Overpass Bold" pitchFamily="34" charset="-120"/>
              </a:rPr>
              <a:t>Doctor Ratio</a:t>
            </a:r>
            <a:endParaRPr lang="en-US" dirty="0"/>
          </a:p>
        </p:txBody>
      </p:sp>
      <p:sp>
        <p:nvSpPr>
          <p:cNvPr id="15" name="Text 7">
            <a:extLst>
              <a:ext uri="{FF2B5EF4-FFF2-40B4-BE49-F238E27FC236}">
                <a16:creationId xmlns:a16="http://schemas.microsoft.com/office/drawing/2014/main" id="{A049FA1F-CA79-77D6-347B-BAB9C01A949F}"/>
              </a:ext>
            </a:extLst>
          </p:cNvPr>
          <p:cNvSpPr/>
          <p:nvPr/>
        </p:nvSpPr>
        <p:spPr>
          <a:xfrm>
            <a:off x="6356005" y="3394527"/>
            <a:ext cx="5425569" cy="766048"/>
          </a:xfrm>
          <a:prstGeom prst="rect">
            <a:avLst/>
          </a:prstGeom>
          <a:noFill/>
          <a:ln/>
        </p:spPr>
        <p:txBody>
          <a:bodyPr wrap="square" lIns="0" tIns="0" rIns="0" bIns="0" rtlCol="0" anchor="t"/>
          <a:lstStyle/>
          <a:p>
            <a:pPr marL="0" indent="0" algn="ctr">
              <a:lnSpc>
                <a:spcPts val="3000"/>
              </a:lnSpc>
              <a:buNone/>
            </a:pPr>
            <a:r>
              <a:rPr lang="en-US" sz="1600" dirty="0">
                <a:solidFill>
                  <a:srgbClr val="E5E0DF"/>
                </a:solidFill>
                <a:latin typeface="Overpass" pitchFamily="34" charset="0"/>
                <a:ea typeface="Overpass" pitchFamily="34" charset="-122"/>
                <a:cs typeface="Overpass" pitchFamily="34" charset="-120"/>
              </a:rPr>
              <a:t>One doctor serves 1,445 people in rural areas, far below urban standards</a:t>
            </a:r>
            <a:endParaRPr lang="en-US" sz="1600" dirty="0"/>
          </a:p>
        </p:txBody>
      </p:sp>
    </p:spTree>
    <p:extLst>
      <p:ext uri="{BB962C8B-B14F-4D97-AF65-F5344CB8AC3E}">
        <p14:creationId xmlns:p14="http://schemas.microsoft.com/office/powerpoint/2010/main" val="379396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84825"/>
            <a:ext cx="12456160" cy="6947064"/>
            <a:chOff x="-132080" y="-50332"/>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50332"/>
              <a:ext cx="12456160" cy="6947064"/>
            </a:xfrm>
            <a:prstGeom prst="rect">
              <a:avLst/>
            </a:prstGeom>
            <a:solidFill>
              <a:schemeClr val="tx1">
                <a:alpha val="8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43427" y="1756340"/>
            <a:ext cx="1710075" cy="1672660"/>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962162" y="164200"/>
            <a:ext cx="4441058"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4731577" y="1072608"/>
            <a:ext cx="8672274" cy="563285"/>
          </a:xfrm>
          <a:prstGeom prst="rect">
            <a:avLst/>
          </a:prstGeom>
          <a:noFill/>
          <a:ln/>
        </p:spPr>
        <p:txBody>
          <a:bodyPr wrap="none" lIns="0" tIns="0" rIns="0" bIns="0" rtlCol="0" anchor="t"/>
          <a:lstStyle/>
          <a:p>
            <a:pPr marL="0" indent="0" algn="l">
              <a:lnSpc>
                <a:spcPts val="3800"/>
              </a:lnSpc>
              <a:buNone/>
            </a:pPr>
            <a:r>
              <a:rPr lang="en-US" sz="3600" b="1" u="sng" kern="0" spc="-92" dirty="0">
                <a:solidFill>
                  <a:srgbClr val="F20374"/>
                </a:solidFill>
                <a:latin typeface="Overpass Bold" pitchFamily="34" charset="0"/>
                <a:ea typeface="Overpass Bold" pitchFamily="34" charset="-122"/>
                <a:cs typeface="Overpass Bold" pitchFamily="34" charset="-120"/>
              </a:rPr>
              <a:t>Matrix Mavericks</a:t>
            </a:r>
            <a:endParaRPr lang="en-US" sz="3600" u="sng" dirty="0">
              <a:solidFill>
                <a:srgbClr val="F20374"/>
              </a:solidFill>
            </a:endParaRPr>
          </a:p>
        </p:txBody>
      </p:sp>
      <p:sp>
        <p:nvSpPr>
          <p:cNvPr id="3" name="Text 0">
            <a:extLst>
              <a:ext uri="{FF2B5EF4-FFF2-40B4-BE49-F238E27FC236}">
                <a16:creationId xmlns:a16="http://schemas.microsoft.com/office/drawing/2014/main" id="{2EC5792C-282C-9EB6-7BA1-6405BDDAE553}"/>
              </a:ext>
            </a:extLst>
          </p:cNvPr>
          <p:cNvSpPr/>
          <p:nvPr/>
        </p:nvSpPr>
        <p:spPr>
          <a:xfrm>
            <a:off x="4089308" y="260432"/>
            <a:ext cx="5632490" cy="704017"/>
          </a:xfrm>
          <a:prstGeom prst="rect">
            <a:avLst/>
          </a:prstGeom>
          <a:noFill/>
          <a:ln/>
        </p:spPr>
        <p:txBody>
          <a:bodyPr wrap="none" lIns="0" tIns="0" rIns="0" bIns="0" rtlCol="0" anchor="t"/>
          <a:lstStyle/>
          <a:p>
            <a:pPr marL="0" indent="0" algn="l">
              <a:lnSpc>
                <a:spcPts val="4800"/>
              </a:lnSpc>
              <a:buNone/>
            </a:pPr>
            <a:r>
              <a:rPr lang="en-US" sz="4400" b="1" kern="0" spc="-115" dirty="0">
                <a:solidFill>
                  <a:srgbClr val="FFFFFF"/>
                </a:solidFill>
                <a:latin typeface="Overpass Bold" pitchFamily="34" charset="0"/>
                <a:ea typeface="Overpass Bold" pitchFamily="34" charset="-122"/>
                <a:cs typeface="Overpass Bold" pitchFamily="34" charset="-120"/>
              </a:rPr>
              <a:t>Team Introduction</a:t>
            </a:r>
            <a:endParaRPr lang="en-US" sz="4400" dirty="0"/>
          </a:p>
        </p:txBody>
      </p:sp>
      <p:sp>
        <p:nvSpPr>
          <p:cNvPr id="5" name="Text 0"/>
          <p:cNvSpPr/>
          <p:nvPr/>
        </p:nvSpPr>
        <p:spPr>
          <a:xfrm>
            <a:off x="792039" y="2016212"/>
            <a:ext cx="4889183" cy="611029"/>
          </a:xfrm>
          <a:prstGeom prst="rect">
            <a:avLst/>
          </a:prstGeom>
          <a:noFill/>
          <a:ln/>
        </p:spPr>
        <p:txBody>
          <a:bodyPr wrap="none" lIns="0" tIns="0" rIns="0" bIns="0" rtlCol="0" anchor="t"/>
          <a:lstStyle/>
          <a:p>
            <a:pPr marL="0" indent="0" algn="l">
              <a:lnSpc>
                <a:spcPts val="4800"/>
              </a:lnSpc>
              <a:buNone/>
            </a:pPr>
            <a:endParaRPr lang="en-US" sz="3800" dirty="0"/>
          </a:p>
        </p:txBody>
      </p:sp>
      <p:sp>
        <p:nvSpPr>
          <p:cNvPr id="7" name="Text 1"/>
          <p:cNvSpPr/>
          <p:nvPr/>
        </p:nvSpPr>
        <p:spPr>
          <a:xfrm>
            <a:off x="792039" y="2710347"/>
            <a:ext cx="3911322" cy="488871"/>
          </a:xfrm>
          <a:prstGeom prst="rect">
            <a:avLst/>
          </a:prstGeom>
          <a:noFill/>
          <a:ln/>
        </p:spPr>
        <p:txBody>
          <a:bodyPr wrap="none" lIns="0" tIns="0" rIns="0" bIns="0" rtlCol="0" anchor="t"/>
          <a:lstStyle/>
          <a:p>
            <a:pPr marL="0" indent="0" algn="l">
              <a:lnSpc>
                <a:spcPts val="3800"/>
              </a:lnSpc>
              <a:buNone/>
            </a:pPr>
            <a:endParaRPr lang="en-US" sz="3050" dirty="0"/>
          </a:p>
        </p:txBody>
      </p:sp>
      <p:sp>
        <p:nvSpPr>
          <p:cNvPr id="9" name="Text 2"/>
          <p:cNvSpPr/>
          <p:nvPr/>
        </p:nvSpPr>
        <p:spPr>
          <a:xfrm>
            <a:off x="826269" y="4759447"/>
            <a:ext cx="3325535" cy="611029"/>
          </a:xfrm>
          <a:prstGeom prst="rect">
            <a:avLst/>
          </a:prstGeom>
          <a:noFill/>
          <a:ln/>
        </p:spPr>
        <p:txBody>
          <a:bodyPr wrap="square" lIns="0" tIns="0" rIns="0" bIns="0" rtlCol="0" anchor="t"/>
          <a:lstStyle/>
          <a:p>
            <a:pPr marL="0" indent="0" algn="l">
              <a:lnSpc>
                <a:spcPts val="2400"/>
              </a:lnSpc>
              <a:buNone/>
            </a:pPr>
            <a:r>
              <a:rPr lang="en-US" sz="1900" b="1" kern="0" spc="-58" dirty="0">
                <a:solidFill>
                  <a:srgbClr val="F20374"/>
                </a:solidFill>
                <a:latin typeface="Overpass Bold" pitchFamily="34" charset="0"/>
                <a:ea typeface="Overpass Bold" pitchFamily="34" charset="-122"/>
                <a:cs typeface="Overpass Bold" pitchFamily="34" charset="-120"/>
              </a:rPr>
              <a:t>Parth Ajmera</a:t>
            </a:r>
            <a:endParaRPr lang="en-US" sz="1900" dirty="0">
              <a:solidFill>
                <a:srgbClr val="F20374"/>
              </a:solidFill>
            </a:endParaRPr>
          </a:p>
        </p:txBody>
      </p:sp>
      <p:sp>
        <p:nvSpPr>
          <p:cNvPr id="10" name="Text 3"/>
          <p:cNvSpPr/>
          <p:nvPr/>
        </p:nvSpPr>
        <p:spPr>
          <a:xfrm>
            <a:off x="211835" y="5034067"/>
            <a:ext cx="2495171" cy="346792"/>
          </a:xfrm>
          <a:prstGeom prst="rect">
            <a:avLst/>
          </a:prstGeom>
          <a:noFill/>
          <a:ln/>
        </p:spPr>
        <p:txBody>
          <a:bodyPr wrap="none" lIns="0" tIns="0" rIns="0" bIns="0" rtlCol="0" anchor="t"/>
          <a:lstStyle/>
          <a:p>
            <a:pPr marL="0" indent="0" algn="ctr">
              <a:lnSpc>
                <a:spcPts val="2600"/>
              </a:lnSpc>
              <a:buNone/>
            </a:pPr>
            <a:r>
              <a:rPr lang="en-US" sz="1600" dirty="0">
                <a:solidFill>
                  <a:srgbClr val="E5E0DF"/>
                </a:solidFill>
                <a:latin typeface="Overpass" pitchFamily="34" charset="0"/>
                <a:ea typeface="Overpass" pitchFamily="34" charset="-122"/>
                <a:cs typeface="Overpass" pitchFamily="34" charset="-120"/>
              </a:rPr>
              <a:t>B.Tech Computer Science</a:t>
            </a:r>
          </a:p>
          <a:p>
            <a:pPr marL="0" indent="0" algn="ctr">
              <a:lnSpc>
                <a:spcPts val="2600"/>
              </a:lnSpc>
              <a:buNone/>
            </a:pPr>
            <a:r>
              <a:rPr lang="en-US" sz="1600" dirty="0">
                <a:solidFill>
                  <a:srgbClr val="E5E0DF"/>
                </a:solidFill>
                <a:latin typeface="Overpass" pitchFamily="34" charset="0"/>
                <a:ea typeface="Overpass" pitchFamily="34" charset="-122"/>
                <a:cs typeface="Overpass" pitchFamily="34" charset="-120"/>
              </a:rPr>
              <a:t>Doon University</a:t>
            </a:r>
            <a:endParaRPr lang="en-US" sz="1600" dirty="0"/>
          </a:p>
        </p:txBody>
      </p:sp>
      <p:pic>
        <p:nvPicPr>
          <p:cNvPr id="26" name="Picture 25">
            <a:extLst>
              <a:ext uri="{FF2B5EF4-FFF2-40B4-BE49-F238E27FC236}">
                <a16:creationId xmlns:a16="http://schemas.microsoft.com/office/drawing/2014/main" id="{3B62B292-01B2-8458-D7EF-0BD7586E5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64" y="2693095"/>
            <a:ext cx="1871222" cy="2027157"/>
          </a:xfrm>
          <a:prstGeom prst="ellipse">
            <a:avLst/>
          </a:prstGeom>
          <a:ln w="3175" cap="rnd">
            <a:solidFill>
              <a:srgbClr val="F20374"/>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9" name="Text 2">
            <a:extLst>
              <a:ext uri="{FF2B5EF4-FFF2-40B4-BE49-F238E27FC236}">
                <a16:creationId xmlns:a16="http://schemas.microsoft.com/office/drawing/2014/main" id="{58718417-7A34-9754-6CF4-61713C7A2580}"/>
              </a:ext>
            </a:extLst>
          </p:cNvPr>
          <p:cNvSpPr/>
          <p:nvPr/>
        </p:nvSpPr>
        <p:spPr>
          <a:xfrm>
            <a:off x="3324372" y="4754572"/>
            <a:ext cx="3325535" cy="611029"/>
          </a:xfrm>
          <a:prstGeom prst="rect">
            <a:avLst/>
          </a:prstGeom>
          <a:noFill/>
          <a:ln/>
        </p:spPr>
        <p:txBody>
          <a:bodyPr wrap="square" lIns="0" tIns="0" rIns="0" bIns="0" rtlCol="0" anchor="t"/>
          <a:lstStyle/>
          <a:p>
            <a:pPr marL="0" indent="0" algn="l">
              <a:lnSpc>
                <a:spcPts val="2400"/>
              </a:lnSpc>
              <a:buNone/>
            </a:pPr>
            <a:r>
              <a:rPr lang="en-US" sz="1900" b="1" kern="0" spc="-58" dirty="0" err="1">
                <a:solidFill>
                  <a:srgbClr val="F20374"/>
                </a:solidFill>
                <a:latin typeface="Overpass Bold" pitchFamily="34" charset="0"/>
                <a:ea typeface="Overpass Bold" pitchFamily="34" charset="-122"/>
                <a:cs typeface="Overpass Bold" pitchFamily="34" charset="-120"/>
              </a:rPr>
              <a:t>Yashvardhan</a:t>
            </a:r>
            <a:r>
              <a:rPr lang="en-US" sz="1900" b="1" kern="0" spc="-58" dirty="0">
                <a:solidFill>
                  <a:srgbClr val="F20374"/>
                </a:solidFill>
                <a:latin typeface="Overpass Bold" pitchFamily="34" charset="0"/>
                <a:ea typeface="Overpass Bold" pitchFamily="34" charset="-122"/>
                <a:cs typeface="Overpass Bold" pitchFamily="34" charset="-120"/>
              </a:rPr>
              <a:t> Dobhal</a:t>
            </a:r>
            <a:endParaRPr lang="en-US" sz="1900" dirty="0">
              <a:solidFill>
                <a:srgbClr val="F20374"/>
              </a:solidFill>
            </a:endParaRPr>
          </a:p>
        </p:txBody>
      </p:sp>
      <p:sp>
        <p:nvSpPr>
          <p:cNvPr id="30" name="Text 3">
            <a:extLst>
              <a:ext uri="{FF2B5EF4-FFF2-40B4-BE49-F238E27FC236}">
                <a16:creationId xmlns:a16="http://schemas.microsoft.com/office/drawing/2014/main" id="{1ED97695-A202-A676-F6EA-355123912CD4}"/>
              </a:ext>
            </a:extLst>
          </p:cNvPr>
          <p:cNvSpPr/>
          <p:nvPr/>
        </p:nvSpPr>
        <p:spPr>
          <a:xfrm>
            <a:off x="3242545" y="5030341"/>
            <a:ext cx="2495171" cy="346792"/>
          </a:xfrm>
          <a:prstGeom prst="rect">
            <a:avLst/>
          </a:prstGeom>
          <a:noFill/>
          <a:ln/>
        </p:spPr>
        <p:txBody>
          <a:bodyPr wrap="none" lIns="0" tIns="0" rIns="0" bIns="0" rtlCol="0" anchor="t"/>
          <a:lstStyle/>
          <a:p>
            <a:pPr marL="0" indent="0" algn="ctr">
              <a:lnSpc>
                <a:spcPts val="2600"/>
              </a:lnSpc>
              <a:buNone/>
            </a:pPr>
            <a:r>
              <a:rPr lang="en-US" sz="1600" dirty="0">
                <a:solidFill>
                  <a:srgbClr val="E5E0DF"/>
                </a:solidFill>
                <a:latin typeface="Overpass" pitchFamily="34" charset="0"/>
                <a:ea typeface="Overpass" pitchFamily="34" charset="-122"/>
                <a:cs typeface="Overpass" pitchFamily="34" charset="-120"/>
              </a:rPr>
              <a:t>B.Tech Computer Science</a:t>
            </a:r>
          </a:p>
          <a:p>
            <a:pPr marL="0" indent="0" algn="ctr">
              <a:lnSpc>
                <a:spcPts val="2600"/>
              </a:lnSpc>
              <a:buNone/>
            </a:pPr>
            <a:r>
              <a:rPr lang="en-US" sz="1600" dirty="0">
                <a:solidFill>
                  <a:srgbClr val="E5E0DF"/>
                </a:solidFill>
                <a:latin typeface="Overpass" pitchFamily="34" charset="0"/>
                <a:ea typeface="Overpass" pitchFamily="34" charset="-122"/>
                <a:cs typeface="Overpass" pitchFamily="34" charset="-120"/>
              </a:rPr>
              <a:t>Doon University</a:t>
            </a:r>
            <a:endParaRPr lang="en-US" sz="1600" dirty="0"/>
          </a:p>
        </p:txBody>
      </p:sp>
      <p:sp>
        <p:nvSpPr>
          <p:cNvPr id="32" name="Text 2">
            <a:extLst>
              <a:ext uri="{FF2B5EF4-FFF2-40B4-BE49-F238E27FC236}">
                <a16:creationId xmlns:a16="http://schemas.microsoft.com/office/drawing/2014/main" id="{A3FACC50-7024-614F-4045-AE467B945EA8}"/>
              </a:ext>
            </a:extLst>
          </p:cNvPr>
          <p:cNvSpPr/>
          <p:nvPr/>
        </p:nvSpPr>
        <p:spPr>
          <a:xfrm>
            <a:off x="7197021" y="4776915"/>
            <a:ext cx="3325535" cy="611029"/>
          </a:xfrm>
          <a:prstGeom prst="rect">
            <a:avLst/>
          </a:prstGeom>
          <a:noFill/>
          <a:ln/>
        </p:spPr>
        <p:txBody>
          <a:bodyPr wrap="square" lIns="0" tIns="0" rIns="0" bIns="0" rtlCol="0" anchor="t"/>
          <a:lstStyle/>
          <a:p>
            <a:pPr marL="0" indent="0" algn="l">
              <a:lnSpc>
                <a:spcPts val="2400"/>
              </a:lnSpc>
              <a:buNone/>
            </a:pPr>
            <a:r>
              <a:rPr lang="en-US" sz="1900" b="1" kern="0" spc="-58" dirty="0">
                <a:solidFill>
                  <a:srgbClr val="F20374"/>
                </a:solidFill>
                <a:latin typeface="Overpass Bold" pitchFamily="34" charset="0"/>
                <a:ea typeface="Overpass Bold" pitchFamily="34" charset="-122"/>
                <a:cs typeface="Overpass Bold" pitchFamily="34" charset="-120"/>
              </a:rPr>
              <a:t>Aashu Joshi</a:t>
            </a:r>
            <a:endParaRPr lang="en-US" sz="1900" dirty="0">
              <a:solidFill>
                <a:srgbClr val="F20374"/>
              </a:solidFill>
            </a:endParaRPr>
          </a:p>
        </p:txBody>
      </p:sp>
      <p:sp>
        <p:nvSpPr>
          <p:cNvPr id="33" name="Text 3">
            <a:extLst>
              <a:ext uri="{FF2B5EF4-FFF2-40B4-BE49-F238E27FC236}">
                <a16:creationId xmlns:a16="http://schemas.microsoft.com/office/drawing/2014/main" id="{74E1BFBA-47E8-B122-388B-49F2B92BEFD6}"/>
              </a:ext>
            </a:extLst>
          </p:cNvPr>
          <p:cNvSpPr/>
          <p:nvPr/>
        </p:nvSpPr>
        <p:spPr>
          <a:xfrm>
            <a:off x="6441609" y="5039324"/>
            <a:ext cx="2495171" cy="346792"/>
          </a:xfrm>
          <a:prstGeom prst="rect">
            <a:avLst/>
          </a:prstGeom>
          <a:noFill/>
          <a:ln/>
        </p:spPr>
        <p:txBody>
          <a:bodyPr wrap="none" lIns="0" tIns="0" rIns="0" bIns="0" rtlCol="0" anchor="t"/>
          <a:lstStyle/>
          <a:p>
            <a:pPr marL="0" indent="0" algn="ctr">
              <a:lnSpc>
                <a:spcPts val="2600"/>
              </a:lnSpc>
              <a:buNone/>
            </a:pPr>
            <a:r>
              <a:rPr lang="en-US" sz="1600" dirty="0">
                <a:solidFill>
                  <a:srgbClr val="E5E0DF"/>
                </a:solidFill>
                <a:latin typeface="Overpass" pitchFamily="34" charset="0"/>
                <a:ea typeface="Overpass" pitchFamily="34" charset="-122"/>
                <a:cs typeface="Overpass" pitchFamily="34" charset="-120"/>
              </a:rPr>
              <a:t>B.Tech Computer Science</a:t>
            </a:r>
          </a:p>
          <a:p>
            <a:pPr marL="0" indent="0" algn="ctr">
              <a:lnSpc>
                <a:spcPts val="2600"/>
              </a:lnSpc>
              <a:buNone/>
            </a:pPr>
            <a:r>
              <a:rPr lang="en-US" sz="1600" dirty="0">
                <a:solidFill>
                  <a:srgbClr val="E5E0DF"/>
                </a:solidFill>
                <a:latin typeface="Overpass" pitchFamily="34" charset="0"/>
                <a:ea typeface="Overpass" pitchFamily="34" charset="-122"/>
                <a:cs typeface="Overpass" pitchFamily="34" charset="-120"/>
              </a:rPr>
              <a:t>Doon University</a:t>
            </a:r>
            <a:endParaRPr lang="en-US" sz="1600" dirty="0"/>
          </a:p>
        </p:txBody>
      </p:sp>
      <p:sp>
        <p:nvSpPr>
          <p:cNvPr id="35" name="Text 2">
            <a:extLst>
              <a:ext uri="{FF2B5EF4-FFF2-40B4-BE49-F238E27FC236}">
                <a16:creationId xmlns:a16="http://schemas.microsoft.com/office/drawing/2014/main" id="{3699460D-3A60-4E8D-9BF1-77C6391DD0A6}"/>
              </a:ext>
            </a:extLst>
          </p:cNvPr>
          <p:cNvSpPr/>
          <p:nvPr/>
        </p:nvSpPr>
        <p:spPr>
          <a:xfrm>
            <a:off x="9926519" y="4667154"/>
            <a:ext cx="3325535" cy="611029"/>
          </a:xfrm>
          <a:prstGeom prst="rect">
            <a:avLst/>
          </a:prstGeom>
          <a:noFill/>
          <a:ln/>
        </p:spPr>
        <p:txBody>
          <a:bodyPr wrap="square" lIns="0" tIns="0" rIns="0" bIns="0" rtlCol="0" anchor="t"/>
          <a:lstStyle/>
          <a:p>
            <a:pPr marL="0" indent="0" algn="l">
              <a:lnSpc>
                <a:spcPts val="2400"/>
              </a:lnSpc>
              <a:buNone/>
            </a:pPr>
            <a:r>
              <a:rPr lang="en-US" sz="1900" b="1" kern="0" spc="-58" dirty="0">
                <a:solidFill>
                  <a:srgbClr val="F20374"/>
                </a:solidFill>
                <a:latin typeface="Overpass Bold" pitchFamily="34" charset="0"/>
                <a:ea typeface="Overpass Bold" pitchFamily="34" charset="-122"/>
                <a:cs typeface="Overpass Bold" pitchFamily="34" charset="-120"/>
              </a:rPr>
              <a:t>Anshika </a:t>
            </a:r>
            <a:r>
              <a:rPr lang="en-US" sz="1900" b="1" kern="0" spc="-58" dirty="0" err="1">
                <a:solidFill>
                  <a:srgbClr val="F20374"/>
                </a:solidFill>
                <a:latin typeface="Overpass Bold" pitchFamily="34" charset="0"/>
                <a:ea typeface="Overpass Bold" pitchFamily="34" charset="-122"/>
                <a:cs typeface="Overpass Bold" pitchFamily="34" charset="-120"/>
              </a:rPr>
              <a:t>Bijalwan</a:t>
            </a:r>
            <a:endParaRPr lang="en-US" sz="1900" dirty="0">
              <a:solidFill>
                <a:srgbClr val="F20374"/>
              </a:solidFill>
            </a:endParaRPr>
          </a:p>
        </p:txBody>
      </p:sp>
      <p:sp>
        <p:nvSpPr>
          <p:cNvPr id="36" name="Text 3">
            <a:extLst>
              <a:ext uri="{FF2B5EF4-FFF2-40B4-BE49-F238E27FC236}">
                <a16:creationId xmlns:a16="http://schemas.microsoft.com/office/drawing/2014/main" id="{5B3CC190-D05C-E64B-AE07-2FE138F2B41A}"/>
              </a:ext>
            </a:extLst>
          </p:cNvPr>
          <p:cNvSpPr/>
          <p:nvPr/>
        </p:nvSpPr>
        <p:spPr>
          <a:xfrm>
            <a:off x="9483894" y="4935729"/>
            <a:ext cx="2495171" cy="346792"/>
          </a:xfrm>
          <a:prstGeom prst="rect">
            <a:avLst/>
          </a:prstGeom>
          <a:noFill/>
          <a:ln/>
        </p:spPr>
        <p:txBody>
          <a:bodyPr wrap="none" lIns="0" tIns="0" rIns="0" bIns="0" rtlCol="0" anchor="t"/>
          <a:lstStyle/>
          <a:p>
            <a:pPr marL="0" indent="0" algn="ctr">
              <a:lnSpc>
                <a:spcPts val="2600"/>
              </a:lnSpc>
              <a:buNone/>
            </a:pPr>
            <a:r>
              <a:rPr lang="en-US" sz="1600" dirty="0">
                <a:solidFill>
                  <a:srgbClr val="E5E0DF"/>
                </a:solidFill>
                <a:latin typeface="Overpass" pitchFamily="34" charset="0"/>
                <a:ea typeface="Overpass" pitchFamily="34" charset="-122"/>
                <a:cs typeface="Overpass" pitchFamily="34" charset="-120"/>
              </a:rPr>
              <a:t>B.Tech Computer Science</a:t>
            </a:r>
          </a:p>
          <a:p>
            <a:pPr marL="0" indent="0" algn="ctr">
              <a:lnSpc>
                <a:spcPts val="2600"/>
              </a:lnSpc>
              <a:buNone/>
            </a:pPr>
            <a:r>
              <a:rPr lang="en-US" sz="1600" dirty="0">
                <a:solidFill>
                  <a:srgbClr val="E5E0DF"/>
                </a:solidFill>
                <a:latin typeface="Overpass" pitchFamily="34" charset="0"/>
                <a:ea typeface="Overpass" pitchFamily="34" charset="-122"/>
                <a:cs typeface="Overpass" pitchFamily="34" charset="-120"/>
              </a:rPr>
              <a:t>Doon University</a:t>
            </a:r>
            <a:endParaRPr lang="en-US" sz="1600" dirty="0"/>
          </a:p>
        </p:txBody>
      </p:sp>
      <p:sp>
        <p:nvSpPr>
          <p:cNvPr id="37" name="Shape 10">
            <a:extLst>
              <a:ext uri="{FF2B5EF4-FFF2-40B4-BE49-F238E27FC236}">
                <a16:creationId xmlns:a16="http://schemas.microsoft.com/office/drawing/2014/main" id="{6D1E1DE9-DBA7-3495-745E-6D9D066EEAC4}"/>
              </a:ext>
            </a:extLst>
          </p:cNvPr>
          <p:cNvSpPr/>
          <p:nvPr/>
        </p:nvSpPr>
        <p:spPr>
          <a:xfrm>
            <a:off x="2840070" y="5836938"/>
            <a:ext cx="6881728" cy="497032"/>
          </a:xfrm>
          <a:prstGeom prst="roundRect">
            <a:avLst>
              <a:gd name="adj" fmla="val 9884"/>
            </a:avLst>
          </a:prstGeom>
          <a:solidFill>
            <a:srgbClr val="4C0124"/>
          </a:solidFill>
          <a:ln/>
        </p:spPr>
      </p:sp>
      <p:pic>
        <p:nvPicPr>
          <p:cNvPr id="39" name="Image 6" descr="preencoded.png">
            <a:extLst>
              <a:ext uri="{FF2B5EF4-FFF2-40B4-BE49-F238E27FC236}">
                <a16:creationId xmlns:a16="http://schemas.microsoft.com/office/drawing/2014/main" id="{DDC5EEEC-6C51-B674-6494-0FAB96C78DDE}"/>
              </a:ext>
            </a:extLst>
          </p:cNvPr>
          <p:cNvPicPr>
            <a:picLocks noChangeAspect="1"/>
          </p:cNvPicPr>
          <p:nvPr/>
        </p:nvPicPr>
        <p:blipFill>
          <a:blip r:embed="rId5"/>
          <a:stretch>
            <a:fillRect/>
          </a:stretch>
        </p:blipFill>
        <p:spPr>
          <a:xfrm>
            <a:off x="2876172" y="5939190"/>
            <a:ext cx="365660" cy="292528"/>
          </a:xfrm>
          <a:prstGeom prst="rect">
            <a:avLst/>
          </a:prstGeom>
        </p:spPr>
      </p:pic>
      <p:sp>
        <p:nvSpPr>
          <p:cNvPr id="24" name="Text 14"/>
          <p:cNvSpPr/>
          <p:nvPr/>
        </p:nvSpPr>
        <p:spPr>
          <a:xfrm>
            <a:off x="3253716" y="5949627"/>
            <a:ext cx="13175933" cy="332423"/>
          </a:xfrm>
          <a:prstGeom prst="rect">
            <a:avLst/>
          </a:prstGeom>
          <a:noFill/>
          <a:ln/>
        </p:spPr>
        <p:txBody>
          <a:bodyPr wrap="none" lIns="0" tIns="0" rIns="0" bIns="0" rtlCol="0" anchor="t"/>
          <a:lstStyle/>
          <a:p>
            <a:pPr marL="0" indent="0" algn="l">
              <a:lnSpc>
                <a:spcPts val="2600"/>
              </a:lnSpc>
              <a:buNone/>
            </a:pPr>
            <a:r>
              <a:rPr lang="en-US" sz="2000" dirty="0">
                <a:solidFill>
                  <a:srgbClr val="E5E0DF"/>
                </a:solidFill>
                <a:latin typeface="Overpass" pitchFamily="34" charset="0"/>
                <a:ea typeface="Overpass" pitchFamily="34" charset="-122"/>
                <a:cs typeface="Overpass" pitchFamily="34" charset="-120"/>
              </a:rPr>
              <a:t>Passionate about leveraging technology for social impact</a:t>
            </a:r>
            <a:endParaRPr lang="en-US" sz="2000" dirty="0"/>
          </a:p>
        </p:txBody>
      </p:sp>
      <p:pic>
        <p:nvPicPr>
          <p:cNvPr id="41" name="Picture 40">
            <a:extLst>
              <a:ext uri="{FF2B5EF4-FFF2-40B4-BE49-F238E27FC236}">
                <a16:creationId xmlns:a16="http://schemas.microsoft.com/office/drawing/2014/main" id="{E4D0D3F7-2AB0-DBCC-7DF4-900A84825802}"/>
              </a:ext>
            </a:extLst>
          </p:cNvPr>
          <p:cNvPicPr>
            <a:picLocks noChangeAspect="1"/>
          </p:cNvPicPr>
          <p:nvPr/>
        </p:nvPicPr>
        <p:blipFill>
          <a:blip r:embed="rId6">
            <a:extLst>
              <a:ext uri="{28A0092B-C50C-407E-A947-70E740481C1C}">
                <a14:useLocalDpi xmlns:a14="http://schemas.microsoft.com/office/drawing/2010/main" val="0"/>
              </a:ext>
            </a:extLst>
          </a:blip>
          <a:srcRect l="16779" t="8398" r="12763" b="28116"/>
          <a:stretch/>
        </p:blipFill>
        <p:spPr>
          <a:xfrm>
            <a:off x="6835416" y="2708012"/>
            <a:ext cx="1890249" cy="2082472"/>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43" name="Picture 42">
            <a:extLst>
              <a:ext uri="{FF2B5EF4-FFF2-40B4-BE49-F238E27FC236}">
                <a16:creationId xmlns:a16="http://schemas.microsoft.com/office/drawing/2014/main" id="{B234964F-E258-DA12-5B9A-B59A9CEB761D}"/>
              </a:ext>
            </a:extLst>
          </p:cNvPr>
          <p:cNvPicPr>
            <a:picLocks noChangeAspect="1"/>
          </p:cNvPicPr>
          <p:nvPr/>
        </p:nvPicPr>
        <p:blipFill>
          <a:blip r:embed="rId7">
            <a:extLst>
              <a:ext uri="{28A0092B-C50C-407E-A947-70E740481C1C}">
                <a14:useLocalDpi xmlns:a14="http://schemas.microsoft.com/office/drawing/2010/main" val="0"/>
              </a:ext>
            </a:extLst>
          </a:blip>
          <a:srcRect t="15155" r="6546" b="9895"/>
          <a:stretch/>
        </p:blipFill>
        <p:spPr>
          <a:xfrm>
            <a:off x="3518279" y="2574938"/>
            <a:ext cx="1871222" cy="2222172"/>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5" name="AutoShape 4">
            <a:extLst>
              <a:ext uri="{FF2B5EF4-FFF2-40B4-BE49-F238E27FC236}">
                <a16:creationId xmlns:a16="http://schemas.microsoft.com/office/drawing/2014/main" id="{E1C168CE-49F9-B6EE-3FF4-15F37F4FF11D}"/>
              </a:ext>
            </a:extLst>
          </p:cNvPr>
          <p:cNvSpPr>
            <a:spLocks noChangeAspect="1" noChangeArrowheads="1"/>
          </p:cNvSpPr>
          <p:nvPr/>
        </p:nvSpPr>
        <p:spPr bwMode="auto">
          <a:xfrm>
            <a:off x="6294950" y="7529177"/>
            <a:ext cx="3188944" cy="31889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3" name="Picture 52">
            <a:extLst>
              <a:ext uri="{FF2B5EF4-FFF2-40B4-BE49-F238E27FC236}">
                <a16:creationId xmlns:a16="http://schemas.microsoft.com/office/drawing/2014/main" id="{12BB1E67-D8FA-19F9-CC23-F676AB5D7379}"/>
              </a:ext>
            </a:extLst>
          </p:cNvPr>
          <p:cNvPicPr>
            <a:picLocks noChangeAspect="1"/>
          </p:cNvPicPr>
          <p:nvPr/>
        </p:nvPicPr>
        <p:blipFill>
          <a:blip r:embed="rId8">
            <a:extLst>
              <a:ext uri="{28A0092B-C50C-407E-A947-70E740481C1C}">
                <a14:useLocalDpi xmlns:a14="http://schemas.microsoft.com/office/drawing/2010/main" val="0"/>
              </a:ext>
            </a:extLst>
          </a:blip>
          <a:srcRect t="17475"/>
          <a:stretch/>
        </p:blipFill>
        <p:spPr>
          <a:xfrm>
            <a:off x="9799657" y="2683925"/>
            <a:ext cx="1871221" cy="1897556"/>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36781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42537"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4201610" y="164200"/>
            <a:ext cx="3437681"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4027990" y="903857"/>
            <a:ext cx="8672274" cy="563285"/>
          </a:xfrm>
          <a:prstGeom prst="rect">
            <a:avLst/>
          </a:prstGeom>
          <a:noFill/>
          <a:ln/>
        </p:spPr>
        <p:txBody>
          <a:bodyPr wrap="none" lIns="0" tIns="0" rIns="0" bIns="0" rtlCol="0" anchor="t"/>
          <a:lstStyle/>
          <a:p>
            <a:pPr marL="0" indent="0" algn="l">
              <a:lnSpc>
                <a:spcPts val="4300"/>
              </a:lnSpc>
              <a:buNone/>
            </a:pPr>
            <a:r>
              <a:rPr lang="en-US" sz="3600" b="1" kern="0" spc="-103" dirty="0">
                <a:solidFill>
                  <a:srgbClr val="FFFFFF"/>
                </a:solidFill>
                <a:latin typeface="Overpass Bold" pitchFamily="34" charset="0"/>
                <a:ea typeface="Overpass Bold" pitchFamily="34" charset="-122"/>
                <a:cs typeface="Overpass Bold" pitchFamily="34" charset="-120"/>
              </a:rPr>
              <a:t>Join Us in This Mission</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4464233" y="193841"/>
            <a:ext cx="5632490" cy="704017"/>
          </a:xfrm>
          <a:prstGeom prst="rect">
            <a:avLst/>
          </a:prstGeom>
          <a:noFill/>
          <a:ln/>
        </p:spPr>
        <p:txBody>
          <a:bodyPr wrap="none" lIns="0" tIns="0" rIns="0" bIns="0" rtlCol="0" anchor="t"/>
          <a:lstStyle/>
          <a:p>
            <a:pPr marL="0" indent="0" algn="l">
              <a:lnSpc>
                <a:spcPts val="5350"/>
              </a:lnSpc>
              <a:buNone/>
            </a:pPr>
            <a:r>
              <a:rPr lang="en-US" sz="4400" b="1" kern="0" spc="-129" dirty="0">
                <a:solidFill>
                  <a:srgbClr val="FFFFFF"/>
                </a:solidFill>
                <a:latin typeface="Overpass Bold" pitchFamily="34" charset="0"/>
                <a:ea typeface="Overpass Bold" pitchFamily="34" charset="-122"/>
                <a:cs typeface="Overpass Bold" pitchFamily="34" charset="-120"/>
              </a:rPr>
              <a:t>Call to Action</a:t>
            </a:r>
            <a:endParaRPr lang="en-US" sz="4400" dirty="0"/>
          </a:p>
        </p:txBody>
      </p:sp>
      <p:sp>
        <p:nvSpPr>
          <p:cNvPr id="5" name="Text 0"/>
          <p:cNvSpPr/>
          <p:nvPr/>
        </p:nvSpPr>
        <p:spPr>
          <a:xfrm>
            <a:off x="710216" y="2063226"/>
            <a:ext cx="5475327" cy="684371"/>
          </a:xfrm>
          <a:prstGeom prst="rect">
            <a:avLst/>
          </a:prstGeom>
          <a:noFill/>
          <a:ln/>
        </p:spPr>
        <p:txBody>
          <a:bodyPr wrap="none" lIns="0" tIns="0" rIns="0" bIns="0" rtlCol="0" anchor="t"/>
          <a:lstStyle/>
          <a:p>
            <a:pPr marL="0" indent="0" algn="l">
              <a:lnSpc>
                <a:spcPts val="5350"/>
              </a:lnSpc>
              <a:buNone/>
            </a:pPr>
            <a:endParaRPr lang="en-US" sz="4300" dirty="0"/>
          </a:p>
        </p:txBody>
      </p:sp>
      <p:sp>
        <p:nvSpPr>
          <p:cNvPr id="7" name="Text 1"/>
          <p:cNvSpPr/>
          <p:nvPr/>
        </p:nvSpPr>
        <p:spPr>
          <a:xfrm>
            <a:off x="710216" y="2840585"/>
            <a:ext cx="4380190" cy="547449"/>
          </a:xfrm>
          <a:prstGeom prst="rect">
            <a:avLst/>
          </a:prstGeom>
          <a:noFill/>
          <a:ln/>
        </p:spPr>
        <p:txBody>
          <a:bodyPr wrap="none" lIns="0" tIns="0" rIns="0" bIns="0" rtlCol="0" anchor="t"/>
          <a:lstStyle/>
          <a:p>
            <a:pPr marL="0" indent="0" algn="l">
              <a:lnSpc>
                <a:spcPts val="4300"/>
              </a:lnSpc>
              <a:buNone/>
            </a:pPr>
            <a:endParaRPr lang="en-US" sz="3400" dirty="0"/>
          </a:p>
        </p:txBody>
      </p:sp>
      <p:sp>
        <p:nvSpPr>
          <p:cNvPr id="8" name="Shape 2"/>
          <p:cNvSpPr/>
          <p:nvPr/>
        </p:nvSpPr>
        <p:spPr>
          <a:xfrm>
            <a:off x="2627453" y="1583278"/>
            <a:ext cx="7700512" cy="2927152"/>
          </a:xfrm>
          <a:prstGeom prst="roundRect">
            <a:avLst>
              <a:gd name="adj" fmla="val 3339"/>
            </a:avLst>
          </a:prstGeom>
          <a:solidFill>
            <a:srgbClr val="0C0C0C"/>
          </a:solidFill>
          <a:ln w="30480">
            <a:solidFill>
              <a:srgbClr val="971B55"/>
            </a:solidFill>
            <a:prstDash val="solid"/>
          </a:ln>
        </p:spPr>
      </p:sp>
      <p:sp>
        <p:nvSpPr>
          <p:cNvPr id="9" name="Text 3"/>
          <p:cNvSpPr/>
          <p:nvPr/>
        </p:nvSpPr>
        <p:spPr>
          <a:xfrm>
            <a:off x="5402706" y="1752651"/>
            <a:ext cx="2737604" cy="342067"/>
          </a:xfrm>
          <a:prstGeom prst="rect">
            <a:avLst/>
          </a:prstGeom>
          <a:noFill/>
          <a:ln/>
        </p:spPr>
        <p:txBody>
          <a:bodyPr wrap="none" lIns="0" tIns="0" rIns="0" bIns="0" rtlCol="0" anchor="t"/>
          <a:lstStyle/>
          <a:p>
            <a:pPr marL="0" indent="0" algn="l">
              <a:lnSpc>
                <a:spcPts val="2650"/>
              </a:lnSpc>
              <a:buNone/>
            </a:pPr>
            <a:r>
              <a:rPr lang="en-US" sz="2800" b="1" kern="0" spc="-65" dirty="0">
                <a:solidFill>
                  <a:srgbClr val="F20374"/>
                </a:solidFill>
                <a:latin typeface="Overpass Bold" pitchFamily="34" charset="0"/>
                <a:ea typeface="Overpass Bold" pitchFamily="34" charset="-122"/>
                <a:cs typeface="Overpass Bold" pitchFamily="34" charset="-120"/>
              </a:rPr>
              <a:t>We Need:</a:t>
            </a:r>
            <a:endParaRPr lang="en-US" sz="2800" dirty="0">
              <a:solidFill>
                <a:srgbClr val="F20374"/>
              </a:solidFill>
            </a:endParaRPr>
          </a:p>
        </p:txBody>
      </p:sp>
      <p:sp>
        <p:nvSpPr>
          <p:cNvPr id="10" name="Text 4"/>
          <p:cNvSpPr/>
          <p:nvPr/>
        </p:nvSpPr>
        <p:spPr>
          <a:xfrm>
            <a:off x="4027990" y="2260201"/>
            <a:ext cx="12475369" cy="418743"/>
          </a:xfrm>
          <a:prstGeom prst="rect">
            <a:avLst/>
          </a:prstGeom>
          <a:noFill/>
          <a:ln/>
        </p:spPr>
        <p:txBody>
          <a:bodyPr wrap="none" lIns="0" tIns="0" rIns="0" bIns="0" rtlCol="0" anchor="t"/>
          <a:lstStyle/>
          <a:p>
            <a:pPr marL="342900" indent="-342900" algn="l">
              <a:lnSpc>
                <a:spcPts val="3250"/>
              </a:lnSpc>
              <a:buClr>
                <a:srgbClr val="F20374"/>
              </a:buClr>
              <a:buSzPct val="100000"/>
              <a:buFont typeface="Wingdings" panose="05000000000000000000" pitchFamily="2" charset="2"/>
              <a:buChar char="Ø"/>
            </a:pPr>
            <a:r>
              <a:rPr lang="en-US" sz="1800" dirty="0">
                <a:solidFill>
                  <a:srgbClr val="E5E0DF"/>
                </a:solidFill>
                <a:latin typeface="Overpass" pitchFamily="34" charset="0"/>
                <a:ea typeface="Overpass" pitchFamily="34" charset="-122"/>
                <a:cs typeface="Overpass" pitchFamily="34" charset="-120"/>
              </a:rPr>
              <a:t>Partnership with State Health Departments</a:t>
            </a:r>
            <a:endParaRPr lang="en-US" sz="1800" dirty="0"/>
          </a:p>
        </p:txBody>
      </p:sp>
      <p:sp>
        <p:nvSpPr>
          <p:cNvPr id="11" name="Text 5"/>
          <p:cNvSpPr/>
          <p:nvPr/>
        </p:nvSpPr>
        <p:spPr>
          <a:xfrm>
            <a:off x="4027990" y="2760383"/>
            <a:ext cx="12475369" cy="418743"/>
          </a:xfrm>
          <a:prstGeom prst="rect">
            <a:avLst/>
          </a:prstGeom>
          <a:noFill/>
          <a:ln/>
        </p:spPr>
        <p:txBody>
          <a:bodyPr wrap="none" lIns="0" tIns="0" rIns="0" bIns="0" rtlCol="0" anchor="t"/>
          <a:lstStyle/>
          <a:p>
            <a:pPr marL="342900" indent="-342900" algn="l">
              <a:lnSpc>
                <a:spcPts val="3250"/>
              </a:lnSpc>
              <a:buClr>
                <a:srgbClr val="F20374"/>
              </a:buClr>
              <a:buSzPct val="100000"/>
              <a:buFont typeface="Wingdings" panose="05000000000000000000" pitchFamily="2" charset="2"/>
              <a:buChar char="Ø"/>
            </a:pPr>
            <a:r>
              <a:rPr lang="en-US" sz="1800" dirty="0">
                <a:solidFill>
                  <a:srgbClr val="E5E0DF"/>
                </a:solidFill>
                <a:latin typeface="Overpass" pitchFamily="34" charset="0"/>
                <a:ea typeface="Overpass" pitchFamily="34" charset="-122"/>
                <a:cs typeface="Overpass" pitchFamily="34" charset="-120"/>
              </a:rPr>
              <a:t>Pilot district for initial deployment</a:t>
            </a:r>
            <a:endParaRPr lang="en-US" sz="1800" dirty="0"/>
          </a:p>
        </p:txBody>
      </p:sp>
      <p:sp>
        <p:nvSpPr>
          <p:cNvPr id="12" name="Text 6"/>
          <p:cNvSpPr/>
          <p:nvPr/>
        </p:nvSpPr>
        <p:spPr>
          <a:xfrm>
            <a:off x="4027990" y="3260565"/>
            <a:ext cx="12475369" cy="418743"/>
          </a:xfrm>
          <a:prstGeom prst="rect">
            <a:avLst/>
          </a:prstGeom>
          <a:noFill/>
          <a:ln/>
        </p:spPr>
        <p:txBody>
          <a:bodyPr wrap="none" lIns="0" tIns="0" rIns="0" bIns="0" rtlCol="0" anchor="t"/>
          <a:lstStyle/>
          <a:p>
            <a:pPr marL="342900" indent="-342900" algn="l">
              <a:lnSpc>
                <a:spcPts val="3250"/>
              </a:lnSpc>
              <a:buClr>
                <a:srgbClr val="F20374"/>
              </a:buClr>
              <a:buSzPct val="100000"/>
              <a:buFont typeface="Wingdings" panose="05000000000000000000" pitchFamily="2" charset="2"/>
              <a:buChar char="Ø"/>
            </a:pPr>
            <a:r>
              <a:rPr lang="en-US" sz="1800" dirty="0">
                <a:solidFill>
                  <a:srgbClr val="E5E0DF"/>
                </a:solidFill>
                <a:latin typeface="Overpass" pitchFamily="34" charset="0"/>
                <a:ea typeface="Overpass" pitchFamily="34" charset="-122"/>
                <a:cs typeface="Overpass" pitchFamily="34" charset="-120"/>
              </a:rPr>
              <a:t>Technical mentorship for scaling</a:t>
            </a:r>
            <a:endParaRPr lang="en-US" sz="1800" dirty="0"/>
          </a:p>
        </p:txBody>
      </p:sp>
      <p:sp>
        <p:nvSpPr>
          <p:cNvPr id="13" name="Text 7"/>
          <p:cNvSpPr/>
          <p:nvPr/>
        </p:nvSpPr>
        <p:spPr>
          <a:xfrm>
            <a:off x="4027990" y="3760746"/>
            <a:ext cx="12475369" cy="418743"/>
          </a:xfrm>
          <a:prstGeom prst="rect">
            <a:avLst/>
          </a:prstGeom>
          <a:noFill/>
          <a:ln/>
        </p:spPr>
        <p:txBody>
          <a:bodyPr wrap="none" lIns="0" tIns="0" rIns="0" bIns="0" rtlCol="0" anchor="t"/>
          <a:lstStyle/>
          <a:p>
            <a:pPr marL="342900" indent="-342900" algn="l">
              <a:lnSpc>
                <a:spcPts val="3250"/>
              </a:lnSpc>
              <a:buClr>
                <a:srgbClr val="F20374"/>
              </a:buClr>
              <a:buSzPct val="100000"/>
              <a:buFont typeface="Wingdings" panose="05000000000000000000" pitchFamily="2" charset="2"/>
              <a:buChar char="Ø"/>
            </a:pPr>
            <a:r>
              <a:rPr lang="en-US" sz="1800" dirty="0">
                <a:solidFill>
                  <a:srgbClr val="E5E0DF"/>
                </a:solidFill>
                <a:latin typeface="Overpass" pitchFamily="34" charset="0"/>
                <a:ea typeface="Overpass" pitchFamily="34" charset="-122"/>
                <a:cs typeface="Overpass" pitchFamily="34" charset="-120"/>
              </a:rPr>
              <a:t>Funding for infrastructure</a:t>
            </a:r>
            <a:endParaRPr lang="en-US" sz="1800" dirty="0"/>
          </a:p>
        </p:txBody>
      </p:sp>
      <p:sp>
        <p:nvSpPr>
          <p:cNvPr id="14" name="Shape 8"/>
          <p:cNvSpPr/>
          <p:nvPr/>
        </p:nvSpPr>
        <p:spPr>
          <a:xfrm>
            <a:off x="5276836" y="4681356"/>
            <a:ext cx="523518" cy="523518"/>
          </a:xfrm>
          <a:prstGeom prst="roundRect">
            <a:avLst>
              <a:gd name="adj" fmla="val 18669"/>
            </a:avLst>
          </a:prstGeom>
          <a:solidFill>
            <a:srgbClr val="7E023C"/>
          </a:solidFill>
          <a:ln w="7620">
            <a:solidFill>
              <a:srgbClr val="971B55"/>
            </a:solidFill>
            <a:prstDash val="solid"/>
          </a:ln>
        </p:spPr>
      </p:sp>
      <p:pic>
        <p:nvPicPr>
          <p:cNvPr id="15"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3655" y="4804231"/>
            <a:ext cx="328493" cy="328493"/>
          </a:xfrm>
          <a:prstGeom prst="rect">
            <a:avLst/>
          </a:prstGeom>
        </p:spPr>
      </p:pic>
      <p:sp>
        <p:nvSpPr>
          <p:cNvPr id="16" name="Text 9"/>
          <p:cNvSpPr/>
          <p:nvPr/>
        </p:nvSpPr>
        <p:spPr>
          <a:xfrm>
            <a:off x="5897173" y="4810919"/>
            <a:ext cx="2737604" cy="342067"/>
          </a:xfrm>
          <a:prstGeom prst="rect">
            <a:avLst/>
          </a:prstGeom>
          <a:noFill/>
          <a:ln/>
        </p:spPr>
        <p:txBody>
          <a:bodyPr wrap="none" lIns="0" tIns="0" rIns="0" bIns="0" rtlCol="0" anchor="t"/>
          <a:lstStyle/>
          <a:p>
            <a:pPr marL="0" indent="0" algn="l">
              <a:lnSpc>
                <a:spcPts val="2650"/>
              </a:lnSpc>
              <a:buNone/>
            </a:pPr>
            <a:r>
              <a:rPr lang="en-US" sz="2150" b="1" kern="0" spc="-65" dirty="0">
                <a:solidFill>
                  <a:srgbClr val="E5E0DF"/>
                </a:solidFill>
                <a:latin typeface="Overpass Bold" pitchFamily="34" charset="0"/>
                <a:ea typeface="Overpass Bold" pitchFamily="34" charset="-122"/>
                <a:cs typeface="Overpass Bold" pitchFamily="34" charset="-120"/>
              </a:rPr>
              <a:t>Contact:</a:t>
            </a:r>
            <a:endParaRPr lang="en-US" sz="2150" dirty="0"/>
          </a:p>
        </p:txBody>
      </p:sp>
      <p:sp>
        <p:nvSpPr>
          <p:cNvPr id="17" name="Text 10"/>
          <p:cNvSpPr/>
          <p:nvPr/>
        </p:nvSpPr>
        <p:spPr>
          <a:xfrm>
            <a:off x="4493665" y="5221788"/>
            <a:ext cx="3383756" cy="372189"/>
          </a:xfrm>
          <a:prstGeom prst="rect">
            <a:avLst/>
          </a:prstGeom>
          <a:noFill/>
          <a:ln/>
        </p:spPr>
        <p:txBody>
          <a:bodyPr wrap="none" lIns="0" tIns="0" rIns="0" bIns="0" rtlCol="0" anchor="t"/>
          <a:lstStyle/>
          <a:p>
            <a:pPr marL="0" indent="0" algn="l">
              <a:lnSpc>
                <a:spcPts val="2900"/>
              </a:lnSpc>
              <a:buNone/>
            </a:pPr>
            <a:r>
              <a:rPr lang="en-US" sz="1800" b="1" u="sng" dirty="0">
                <a:solidFill>
                  <a:srgbClr val="F20374"/>
                </a:solidFill>
                <a:latin typeface="Overpass" pitchFamily="34" charset="0"/>
                <a:ea typeface="Overpass" pitchFamily="34" charset="-122"/>
                <a:cs typeface="Overpass" pitchFamily="34" charset="-120"/>
              </a:rPr>
              <a:t>Email:</a:t>
            </a:r>
            <a:r>
              <a:rPr lang="en-US" sz="1800" dirty="0">
                <a:solidFill>
                  <a:srgbClr val="F20374"/>
                </a:solidFill>
                <a:latin typeface="Overpass" pitchFamily="34" charset="0"/>
                <a:ea typeface="Overpass" pitchFamily="34" charset="-122"/>
                <a:cs typeface="Overpass" pitchFamily="34" charset="-120"/>
              </a:rPr>
              <a:t> </a:t>
            </a:r>
            <a:r>
              <a:rPr lang="en-US" dirty="0">
                <a:solidFill>
                  <a:srgbClr val="F20374"/>
                </a:solidFill>
                <a:latin typeface="Overpass" pitchFamily="34" charset="0"/>
                <a:ea typeface="Overpass" pitchFamily="34" charset="-122"/>
                <a:cs typeface="Overpass" pitchFamily="34" charset="-120"/>
              </a:rPr>
              <a:t>T</a:t>
            </a:r>
            <a:r>
              <a:rPr lang="en-US" sz="1800" dirty="0">
                <a:solidFill>
                  <a:srgbClr val="F20374"/>
                </a:solidFill>
                <a:latin typeface="Overpass" pitchFamily="34" charset="0"/>
                <a:ea typeface="Overpass" pitchFamily="34" charset="-122"/>
                <a:cs typeface="Overpass" pitchFamily="34" charset="-120"/>
              </a:rPr>
              <a:t>eam.matrixmavericks@gmail.com</a:t>
            </a:r>
          </a:p>
        </p:txBody>
      </p:sp>
      <p:sp>
        <p:nvSpPr>
          <p:cNvPr id="20" name="Text 12"/>
          <p:cNvSpPr/>
          <p:nvPr/>
        </p:nvSpPr>
        <p:spPr>
          <a:xfrm>
            <a:off x="5897173" y="7005748"/>
            <a:ext cx="2737604" cy="342067"/>
          </a:xfrm>
          <a:prstGeom prst="rect">
            <a:avLst/>
          </a:prstGeom>
          <a:noFill/>
          <a:ln/>
        </p:spPr>
        <p:txBody>
          <a:bodyPr wrap="none" lIns="0" tIns="0" rIns="0" bIns="0" rtlCol="0" anchor="t"/>
          <a:lstStyle/>
          <a:p>
            <a:pPr marL="0" indent="0" algn="l">
              <a:lnSpc>
                <a:spcPts val="2650"/>
              </a:lnSpc>
              <a:buNone/>
            </a:pPr>
            <a:endParaRPr lang="en-US" sz="2150" dirty="0"/>
          </a:p>
        </p:txBody>
      </p:sp>
      <p:sp>
        <p:nvSpPr>
          <p:cNvPr id="24" name="Text 15"/>
          <p:cNvSpPr/>
          <p:nvPr/>
        </p:nvSpPr>
        <p:spPr>
          <a:xfrm>
            <a:off x="10327965" y="7005748"/>
            <a:ext cx="2737604" cy="342067"/>
          </a:xfrm>
          <a:prstGeom prst="rect">
            <a:avLst/>
          </a:prstGeom>
          <a:noFill/>
          <a:ln/>
        </p:spPr>
        <p:txBody>
          <a:bodyPr wrap="none" lIns="0" tIns="0" rIns="0" bIns="0" rtlCol="0" anchor="t"/>
          <a:lstStyle/>
          <a:p>
            <a:pPr marL="0" indent="0" algn="l">
              <a:lnSpc>
                <a:spcPts val="2650"/>
              </a:lnSpc>
              <a:buNone/>
            </a:pPr>
            <a:endParaRPr lang="en-US" sz="2150" dirty="0"/>
          </a:p>
        </p:txBody>
      </p:sp>
      <p:sp>
        <p:nvSpPr>
          <p:cNvPr id="26" name="Text 17"/>
          <p:cNvSpPr/>
          <p:nvPr/>
        </p:nvSpPr>
        <p:spPr>
          <a:xfrm>
            <a:off x="3246803" y="6002065"/>
            <a:ext cx="12652653" cy="372189"/>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"Health is a right, not a privilege. Let's make it accessible to all."</a:t>
            </a:r>
            <a:endParaRPr lang="en-US" sz="1800" dirty="0"/>
          </a:p>
        </p:txBody>
      </p:sp>
      <p:sp>
        <p:nvSpPr>
          <p:cNvPr id="28" name="Shape 18"/>
          <p:cNvSpPr/>
          <p:nvPr/>
        </p:nvSpPr>
        <p:spPr>
          <a:xfrm>
            <a:off x="2897831" y="5740366"/>
            <a:ext cx="30480" cy="895588"/>
          </a:xfrm>
          <a:prstGeom prst="rect">
            <a:avLst/>
          </a:prstGeom>
          <a:solidFill>
            <a:srgbClr val="F20374"/>
          </a:solidFill>
          <a:ln/>
        </p:spPr>
      </p:sp>
    </p:spTree>
    <p:extLst>
      <p:ext uri="{BB962C8B-B14F-4D97-AF65-F5344CB8AC3E}">
        <p14:creationId xmlns:p14="http://schemas.microsoft.com/office/powerpoint/2010/main" val="2113309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08591" y="-44532"/>
            <a:ext cx="12456160" cy="6947064"/>
            <a:chOff x="-155569" y="-18840"/>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55569" y="-18840"/>
              <a:ext cx="12456160" cy="6947064"/>
            </a:xfrm>
            <a:prstGeom prst="rect">
              <a:avLst/>
            </a:prstGeom>
            <a:solidFill>
              <a:schemeClr val="tx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4285699" y="1660373"/>
            <a:ext cx="3569424"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2EC5792C-282C-9EB6-7BA1-6405BDDAE553}"/>
              </a:ext>
            </a:extLst>
          </p:cNvPr>
          <p:cNvSpPr/>
          <p:nvPr/>
        </p:nvSpPr>
        <p:spPr>
          <a:xfrm>
            <a:off x="4899857" y="1835063"/>
            <a:ext cx="5632490" cy="704017"/>
          </a:xfrm>
          <a:prstGeom prst="rect">
            <a:avLst/>
          </a:prstGeom>
          <a:noFill/>
          <a:ln/>
        </p:spPr>
        <p:txBody>
          <a:bodyPr wrap="none" lIns="0" tIns="0" rIns="0" bIns="0" rtlCol="0" anchor="t"/>
          <a:lstStyle/>
          <a:p>
            <a:pPr marL="0" indent="0" algn="l">
              <a:lnSpc>
                <a:spcPts val="3250"/>
              </a:lnSpc>
              <a:buNone/>
            </a:pPr>
            <a:r>
              <a:rPr lang="en-US" sz="4400" b="1" kern="0" spc="-79" dirty="0">
                <a:solidFill>
                  <a:srgbClr val="FFFFFF"/>
                </a:solidFill>
                <a:latin typeface="Overpass Bold" pitchFamily="34" charset="0"/>
                <a:ea typeface="Overpass Bold" pitchFamily="34" charset="-122"/>
                <a:cs typeface="Overpass Bold" pitchFamily="34" charset="-120"/>
              </a:rPr>
              <a:t>Thank You</a:t>
            </a:r>
            <a:endParaRPr lang="en-US" sz="4400" dirty="0"/>
          </a:p>
        </p:txBody>
      </p:sp>
      <p:sp>
        <p:nvSpPr>
          <p:cNvPr id="1039" name="Text 0">
            <a:extLst>
              <a:ext uri="{FF2B5EF4-FFF2-40B4-BE49-F238E27FC236}">
                <a16:creationId xmlns:a16="http://schemas.microsoft.com/office/drawing/2014/main" id="{6B39BA07-543F-15A0-EAA4-7148394A0F23}"/>
              </a:ext>
            </a:extLst>
          </p:cNvPr>
          <p:cNvSpPr/>
          <p:nvPr/>
        </p:nvSpPr>
        <p:spPr>
          <a:xfrm>
            <a:off x="486702" y="2603803"/>
            <a:ext cx="3350181" cy="418743"/>
          </a:xfrm>
          <a:prstGeom prst="rect">
            <a:avLst/>
          </a:prstGeom>
          <a:noFill/>
          <a:ln/>
        </p:spPr>
        <p:txBody>
          <a:bodyPr wrap="none" lIns="0" tIns="0" rIns="0" bIns="0" rtlCol="0" anchor="t"/>
          <a:lstStyle/>
          <a:p>
            <a:pPr marL="0" indent="0" algn="l">
              <a:lnSpc>
                <a:spcPts val="3250"/>
              </a:lnSpc>
              <a:buNone/>
            </a:pPr>
            <a:endParaRPr lang="en-US" sz="2600" dirty="0"/>
          </a:p>
        </p:txBody>
      </p:sp>
      <p:sp>
        <p:nvSpPr>
          <p:cNvPr id="1040" name="Text 1">
            <a:extLst>
              <a:ext uri="{FF2B5EF4-FFF2-40B4-BE49-F238E27FC236}">
                <a16:creationId xmlns:a16="http://schemas.microsoft.com/office/drawing/2014/main" id="{7C9BEB2D-3781-CB10-F773-5C3B11719DB3}"/>
              </a:ext>
            </a:extLst>
          </p:cNvPr>
          <p:cNvSpPr/>
          <p:nvPr/>
        </p:nvSpPr>
        <p:spPr>
          <a:xfrm>
            <a:off x="486702" y="3079458"/>
            <a:ext cx="2680097" cy="334923"/>
          </a:xfrm>
          <a:prstGeom prst="rect">
            <a:avLst/>
          </a:prstGeom>
          <a:noFill/>
          <a:ln/>
        </p:spPr>
        <p:txBody>
          <a:bodyPr wrap="none" lIns="0" tIns="0" rIns="0" bIns="0" rtlCol="0" anchor="t"/>
          <a:lstStyle/>
          <a:p>
            <a:pPr marL="0" indent="0" algn="l">
              <a:lnSpc>
                <a:spcPts val="2600"/>
              </a:lnSpc>
              <a:buNone/>
            </a:pPr>
            <a:endParaRPr lang="en-US" sz="2100" dirty="0"/>
          </a:p>
        </p:txBody>
      </p:sp>
      <p:sp>
        <p:nvSpPr>
          <p:cNvPr id="1041" name="Text 2">
            <a:extLst>
              <a:ext uri="{FF2B5EF4-FFF2-40B4-BE49-F238E27FC236}">
                <a16:creationId xmlns:a16="http://schemas.microsoft.com/office/drawing/2014/main" id="{5B7B128E-8141-A900-441F-1895F91777EA}"/>
              </a:ext>
            </a:extLst>
          </p:cNvPr>
          <p:cNvSpPr/>
          <p:nvPr/>
        </p:nvSpPr>
        <p:spPr>
          <a:xfrm>
            <a:off x="486702" y="3627860"/>
            <a:ext cx="13633847" cy="455533"/>
          </a:xfrm>
          <a:prstGeom prst="rect">
            <a:avLst/>
          </a:prstGeom>
          <a:noFill/>
          <a:ln/>
        </p:spPr>
        <p:txBody>
          <a:bodyPr wrap="square" lIns="0" tIns="0" rIns="0" bIns="0" rtlCol="0" anchor="t"/>
          <a:lstStyle/>
          <a:p>
            <a:pPr marL="0" indent="0" algn="l">
              <a:lnSpc>
                <a:spcPts val="1750"/>
              </a:lnSpc>
              <a:buNone/>
            </a:pPr>
            <a:endParaRPr lang="en-US" sz="1100" dirty="0"/>
          </a:p>
        </p:txBody>
      </p:sp>
      <p:sp>
        <p:nvSpPr>
          <p:cNvPr id="1055" name="Text 12">
            <a:extLst>
              <a:ext uri="{FF2B5EF4-FFF2-40B4-BE49-F238E27FC236}">
                <a16:creationId xmlns:a16="http://schemas.microsoft.com/office/drawing/2014/main" id="{B362AFD1-756B-90CF-14EA-43EA4FBE1CAD}"/>
              </a:ext>
            </a:extLst>
          </p:cNvPr>
          <p:cNvSpPr/>
          <p:nvPr/>
        </p:nvSpPr>
        <p:spPr>
          <a:xfrm>
            <a:off x="486702" y="5805037"/>
            <a:ext cx="13633847" cy="455533"/>
          </a:xfrm>
          <a:prstGeom prst="rect">
            <a:avLst/>
          </a:prstGeom>
          <a:noFill/>
          <a:ln/>
        </p:spPr>
        <p:txBody>
          <a:bodyPr wrap="square" lIns="0" tIns="0" rIns="0" bIns="0" rtlCol="0" anchor="t"/>
          <a:lstStyle/>
          <a:p>
            <a:pPr marL="0" indent="0" algn="l">
              <a:lnSpc>
                <a:spcPts val="1750"/>
              </a:lnSpc>
              <a:buNone/>
            </a:pPr>
            <a:endParaRPr lang="en-US" sz="1100" dirty="0"/>
          </a:p>
        </p:txBody>
      </p:sp>
      <p:sp>
        <p:nvSpPr>
          <p:cNvPr id="1069" name="Text 26">
            <a:extLst>
              <a:ext uri="{FF2B5EF4-FFF2-40B4-BE49-F238E27FC236}">
                <a16:creationId xmlns:a16="http://schemas.microsoft.com/office/drawing/2014/main" id="{E30A170A-A2FB-3597-DF49-2B6C97741634}"/>
              </a:ext>
            </a:extLst>
          </p:cNvPr>
          <p:cNvSpPr/>
          <p:nvPr/>
        </p:nvSpPr>
        <p:spPr>
          <a:xfrm>
            <a:off x="486702" y="7894465"/>
            <a:ext cx="13633847" cy="455533"/>
          </a:xfrm>
          <a:prstGeom prst="rect">
            <a:avLst/>
          </a:prstGeom>
          <a:noFill/>
          <a:ln/>
        </p:spPr>
        <p:txBody>
          <a:bodyPr wrap="square" lIns="0" tIns="0" rIns="0" bIns="0" rtlCol="0" anchor="t"/>
          <a:lstStyle/>
          <a:p>
            <a:pPr marL="0" indent="0" algn="l">
              <a:lnSpc>
                <a:spcPts val="1750"/>
              </a:lnSpc>
              <a:buNone/>
            </a:pPr>
            <a:endParaRPr lang="en-US" sz="1100" dirty="0"/>
          </a:p>
        </p:txBody>
      </p:sp>
      <p:sp>
        <p:nvSpPr>
          <p:cNvPr id="1071" name="Text 28">
            <a:extLst>
              <a:ext uri="{FF2B5EF4-FFF2-40B4-BE49-F238E27FC236}">
                <a16:creationId xmlns:a16="http://schemas.microsoft.com/office/drawing/2014/main" id="{4F5E163E-A460-AD67-4D2E-A769F50EB576}"/>
              </a:ext>
            </a:extLst>
          </p:cNvPr>
          <p:cNvSpPr/>
          <p:nvPr/>
        </p:nvSpPr>
        <p:spPr>
          <a:xfrm>
            <a:off x="5321845" y="5983350"/>
            <a:ext cx="2010132" cy="251222"/>
          </a:xfrm>
          <a:prstGeom prst="rect">
            <a:avLst/>
          </a:prstGeom>
          <a:noFill/>
          <a:ln/>
        </p:spPr>
        <p:txBody>
          <a:bodyPr wrap="none" lIns="0" tIns="0" rIns="0" bIns="0" rtlCol="0" anchor="t"/>
          <a:lstStyle/>
          <a:p>
            <a:pPr marL="0" indent="0" algn="l">
              <a:lnSpc>
                <a:spcPts val="1950"/>
              </a:lnSpc>
              <a:buNone/>
            </a:pPr>
            <a:r>
              <a:rPr lang="en-US" sz="2000" b="1" kern="0" spc="-47" dirty="0">
                <a:solidFill>
                  <a:srgbClr val="F20374"/>
                </a:solidFill>
                <a:latin typeface="Overpass Bold" pitchFamily="34" charset="0"/>
                <a:ea typeface="Overpass Bold" pitchFamily="34" charset="-122"/>
                <a:cs typeface="Overpass Bold" pitchFamily="34" charset="-120"/>
              </a:rPr>
              <a:t>Matrix Mavericks</a:t>
            </a:r>
            <a:endParaRPr lang="en-US" sz="2000" dirty="0">
              <a:solidFill>
                <a:srgbClr val="F20374"/>
              </a:solidFill>
            </a:endParaRPr>
          </a:p>
        </p:txBody>
      </p:sp>
      <p:sp>
        <p:nvSpPr>
          <p:cNvPr id="1072" name="Text 29">
            <a:extLst>
              <a:ext uri="{FF2B5EF4-FFF2-40B4-BE49-F238E27FC236}">
                <a16:creationId xmlns:a16="http://schemas.microsoft.com/office/drawing/2014/main" id="{7BC5E7A9-DC8E-4CF1-4DD7-7EE318D6BC5A}"/>
              </a:ext>
            </a:extLst>
          </p:cNvPr>
          <p:cNvSpPr/>
          <p:nvPr/>
        </p:nvSpPr>
        <p:spPr>
          <a:xfrm>
            <a:off x="3270312" y="6356751"/>
            <a:ext cx="6770625" cy="227767"/>
          </a:xfrm>
          <a:prstGeom prst="rect">
            <a:avLst/>
          </a:prstGeom>
          <a:noFill/>
          <a:ln/>
        </p:spPr>
        <p:txBody>
          <a:bodyPr wrap="none" lIns="0" tIns="0" rIns="0" bIns="0" rtlCol="0" anchor="t"/>
          <a:lstStyle/>
          <a:p>
            <a:pPr lvl="1">
              <a:lnSpc>
                <a:spcPts val="1750"/>
              </a:lnSpc>
            </a:pPr>
            <a:r>
              <a:rPr lang="en-US" sz="1600" dirty="0">
                <a:solidFill>
                  <a:srgbClr val="E5E0DF"/>
                </a:solidFill>
                <a:latin typeface="Overpass" pitchFamily="34" charset="0"/>
                <a:ea typeface="Overpass" pitchFamily="34" charset="-122"/>
                <a:cs typeface="Overpass" pitchFamily="34" charset="-120"/>
              </a:rPr>
              <a:t> Building the Future of Healthcare, One Chat at a Time </a:t>
            </a:r>
            <a:r>
              <a:rPr lang="en-US" sz="1600" dirty="0">
                <a:solidFill>
                  <a:srgbClr val="000000"/>
                </a:solidFill>
                <a:latin typeface="Overpass" pitchFamily="34" charset="0"/>
                <a:ea typeface="Overpass" pitchFamily="34" charset="-122"/>
                <a:cs typeface="Overpass" pitchFamily="34" charset="-120"/>
              </a:rPr>
              <a:t>💬🏥</a:t>
            </a:r>
            <a:endParaRPr lang="en-US" sz="1600" dirty="0"/>
          </a:p>
        </p:txBody>
      </p:sp>
      <p:sp>
        <p:nvSpPr>
          <p:cNvPr id="1073" name="Text 30">
            <a:extLst>
              <a:ext uri="{FF2B5EF4-FFF2-40B4-BE49-F238E27FC236}">
                <a16:creationId xmlns:a16="http://schemas.microsoft.com/office/drawing/2014/main" id="{6EDF29E5-5837-11E4-1AB9-CD546C1D3F3B}"/>
              </a:ext>
            </a:extLst>
          </p:cNvPr>
          <p:cNvSpPr/>
          <p:nvPr/>
        </p:nvSpPr>
        <p:spPr>
          <a:xfrm>
            <a:off x="486702" y="9811609"/>
            <a:ext cx="13633847" cy="227767"/>
          </a:xfrm>
          <a:prstGeom prst="rect">
            <a:avLst/>
          </a:prstGeom>
          <a:noFill/>
          <a:ln/>
        </p:spPr>
        <p:txBody>
          <a:bodyPr wrap="none" lIns="0" tIns="0" rIns="0" bIns="0" rtlCol="0" anchor="t"/>
          <a:lstStyle/>
          <a:p>
            <a:pPr marL="0" indent="0" algn="l">
              <a:lnSpc>
                <a:spcPts val="1750"/>
              </a:lnSpc>
              <a:buNone/>
            </a:pPr>
            <a:endParaRPr lang="en-US" sz="1100" dirty="0"/>
          </a:p>
        </p:txBody>
      </p:sp>
      <p:grpSp>
        <p:nvGrpSpPr>
          <p:cNvPr id="1074" name="Google Shape;1058;p53"/>
          <p:cNvGrpSpPr/>
          <p:nvPr/>
        </p:nvGrpSpPr>
        <p:grpSpPr>
          <a:xfrm>
            <a:off x="5360382" y="110254"/>
            <a:ext cx="1518214" cy="1414368"/>
            <a:chOff x="2048786" y="2203716"/>
            <a:chExt cx="347311" cy="339494"/>
          </a:xfrm>
        </p:grpSpPr>
        <p:sp>
          <p:nvSpPr>
            <p:cNvPr id="1075" name="Google Shape;1059;p53"/>
            <p:cNvSpPr/>
            <p:nvPr/>
          </p:nvSpPr>
          <p:spPr>
            <a:xfrm>
              <a:off x="2269892" y="2261620"/>
              <a:ext cx="28269" cy="115751"/>
            </a:xfrm>
            <a:custGeom>
              <a:avLst/>
              <a:gdLst/>
              <a:ahLst/>
              <a:cxnLst/>
              <a:rect l="l" t="t" r="r" b="b"/>
              <a:pathLst>
                <a:path w="1490" h="6101" extrusionOk="0">
                  <a:moveTo>
                    <a:pt x="386" y="1"/>
                  </a:moveTo>
                  <a:cubicBezTo>
                    <a:pt x="361" y="1"/>
                    <a:pt x="338" y="7"/>
                    <a:pt x="318" y="20"/>
                  </a:cubicBezTo>
                  <a:cubicBezTo>
                    <a:pt x="96" y="84"/>
                    <a:pt x="1" y="242"/>
                    <a:pt x="64" y="369"/>
                  </a:cubicBezTo>
                  <a:lnTo>
                    <a:pt x="634" y="2237"/>
                  </a:lnTo>
                  <a:cubicBezTo>
                    <a:pt x="856" y="3061"/>
                    <a:pt x="951" y="3916"/>
                    <a:pt x="824" y="4802"/>
                  </a:cubicBezTo>
                  <a:lnTo>
                    <a:pt x="698" y="5784"/>
                  </a:lnTo>
                  <a:cubicBezTo>
                    <a:pt x="666" y="5942"/>
                    <a:pt x="793" y="6069"/>
                    <a:pt x="951" y="6101"/>
                  </a:cubicBezTo>
                  <a:lnTo>
                    <a:pt x="983" y="6101"/>
                  </a:lnTo>
                  <a:cubicBezTo>
                    <a:pt x="1109" y="6101"/>
                    <a:pt x="1204" y="6037"/>
                    <a:pt x="1268" y="5879"/>
                  </a:cubicBezTo>
                  <a:lnTo>
                    <a:pt x="1363" y="4866"/>
                  </a:lnTo>
                  <a:cubicBezTo>
                    <a:pt x="1489" y="3916"/>
                    <a:pt x="1426" y="2966"/>
                    <a:pt x="1173" y="2079"/>
                  </a:cubicBezTo>
                  <a:lnTo>
                    <a:pt x="634" y="210"/>
                  </a:lnTo>
                  <a:cubicBezTo>
                    <a:pt x="585" y="86"/>
                    <a:pt x="476" y="1"/>
                    <a:pt x="386"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76" name="Google Shape;1060;p53"/>
            <p:cNvSpPr/>
            <p:nvPr/>
          </p:nvSpPr>
          <p:spPr>
            <a:xfrm>
              <a:off x="2048786" y="2203716"/>
              <a:ext cx="347311" cy="339494"/>
            </a:xfrm>
            <a:custGeom>
              <a:avLst/>
              <a:gdLst/>
              <a:ahLst/>
              <a:cxnLst/>
              <a:rect l="l" t="t" r="r" b="b"/>
              <a:pathLst>
                <a:path w="18306" h="17894" extrusionOk="0">
                  <a:moveTo>
                    <a:pt x="4023" y="11884"/>
                  </a:moveTo>
                  <a:cubicBezTo>
                    <a:pt x="4126" y="11884"/>
                    <a:pt x="4229" y="11924"/>
                    <a:pt x="4308" y="12003"/>
                  </a:cubicBezTo>
                  <a:lnTo>
                    <a:pt x="6968" y="14537"/>
                  </a:lnTo>
                  <a:cubicBezTo>
                    <a:pt x="7063" y="14632"/>
                    <a:pt x="7095" y="14727"/>
                    <a:pt x="7095" y="14822"/>
                  </a:cubicBezTo>
                  <a:cubicBezTo>
                    <a:pt x="7095" y="14917"/>
                    <a:pt x="7031" y="15043"/>
                    <a:pt x="6968" y="15138"/>
                  </a:cubicBezTo>
                  <a:cubicBezTo>
                    <a:pt x="6889" y="15217"/>
                    <a:pt x="6778" y="15257"/>
                    <a:pt x="6667" y="15257"/>
                  </a:cubicBezTo>
                  <a:cubicBezTo>
                    <a:pt x="6556" y="15257"/>
                    <a:pt x="6445" y="15217"/>
                    <a:pt x="6366" y="15138"/>
                  </a:cubicBezTo>
                  <a:lnTo>
                    <a:pt x="3738" y="12605"/>
                  </a:lnTo>
                  <a:cubicBezTo>
                    <a:pt x="3579" y="12446"/>
                    <a:pt x="3579" y="12161"/>
                    <a:pt x="3738" y="12003"/>
                  </a:cubicBezTo>
                  <a:cubicBezTo>
                    <a:pt x="3817" y="11924"/>
                    <a:pt x="3920" y="11884"/>
                    <a:pt x="4023" y="11884"/>
                  </a:cubicBezTo>
                  <a:close/>
                  <a:moveTo>
                    <a:pt x="14252" y="11876"/>
                  </a:moveTo>
                  <a:cubicBezTo>
                    <a:pt x="14379" y="11876"/>
                    <a:pt x="14505" y="11908"/>
                    <a:pt x="14569" y="12003"/>
                  </a:cubicBezTo>
                  <a:cubicBezTo>
                    <a:pt x="14727" y="12161"/>
                    <a:pt x="14727" y="12446"/>
                    <a:pt x="14569" y="12605"/>
                  </a:cubicBezTo>
                  <a:lnTo>
                    <a:pt x="11908" y="15138"/>
                  </a:lnTo>
                  <a:cubicBezTo>
                    <a:pt x="11833" y="15229"/>
                    <a:pt x="11735" y="15269"/>
                    <a:pt x="11637" y="15269"/>
                  </a:cubicBezTo>
                  <a:cubicBezTo>
                    <a:pt x="11530" y="15269"/>
                    <a:pt x="11421" y="15221"/>
                    <a:pt x="11338" y="15138"/>
                  </a:cubicBezTo>
                  <a:cubicBezTo>
                    <a:pt x="11243" y="15043"/>
                    <a:pt x="11212" y="14917"/>
                    <a:pt x="11212" y="14822"/>
                  </a:cubicBezTo>
                  <a:cubicBezTo>
                    <a:pt x="11212" y="14695"/>
                    <a:pt x="11243" y="14632"/>
                    <a:pt x="11338" y="14537"/>
                  </a:cubicBezTo>
                  <a:lnTo>
                    <a:pt x="13967" y="12003"/>
                  </a:lnTo>
                  <a:cubicBezTo>
                    <a:pt x="14062" y="11908"/>
                    <a:pt x="14189" y="11876"/>
                    <a:pt x="14252" y="11876"/>
                  </a:cubicBezTo>
                  <a:close/>
                  <a:moveTo>
                    <a:pt x="3041" y="12858"/>
                  </a:moveTo>
                  <a:cubicBezTo>
                    <a:pt x="3168" y="12858"/>
                    <a:pt x="3263" y="12921"/>
                    <a:pt x="3326" y="12985"/>
                  </a:cubicBezTo>
                  <a:lnTo>
                    <a:pt x="5986" y="15518"/>
                  </a:lnTo>
                  <a:cubicBezTo>
                    <a:pt x="6050" y="15613"/>
                    <a:pt x="6113" y="15740"/>
                    <a:pt x="6113" y="15803"/>
                  </a:cubicBezTo>
                  <a:cubicBezTo>
                    <a:pt x="6145" y="15930"/>
                    <a:pt x="6113" y="16057"/>
                    <a:pt x="6018" y="16120"/>
                  </a:cubicBezTo>
                  <a:cubicBezTo>
                    <a:pt x="5955" y="16215"/>
                    <a:pt x="5828" y="16247"/>
                    <a:pt x="5733" y="16247"/>
                  </a:cubicBezTo>
                  <a:cubicBezTo>
                    <a:pt x="5638" y="16247"/>
                    <a:pt x="5543" y="16215"/>
                    <a:pt x="5416" y="16120"/>
                  </a:cubicBezTo>
                  <a:lnTo>
                    <a:pt x="2788" y="13586"/>
                  </a:lnTo>
                  <a:cubicBezTo>
                    <a:pt x="2598" y="13428"/>
                    <a:pt x="2598" y="13143"/>
                    <a:pt x="2788" y="12985"/>
                  </a:cubicBezTo>
                  <a:cubicBezTo>
                    <a:pt x="2851" y="12921"/>
                    <a:pt x="2978" y="12858"/>
                    <a:pt x="3041" y="12858"/>
                  </a:cubicBezTo>
                  <a:close/>
                  <a:moveTo>
                    <a:pt x="15170" y="12921"/>
                  </a:moveTo>
                  <a:cubicBezTo>
                    <a:pt x="15297" y="12921"/>
                    <a:pt x="15360" y="12953"/>
                    <a:pt x="15455" y="13048"/>
                  </a:cubicBezTo>
                  <a:cubicBezTo>
                    <a:pt x="15677" y="13206"/>
                    <a:pt x="15677" y="13460"/>
                    <a:pt x="15487" y="13618"/>
                  </a:cubicBezTo>
                  <a:lnTo>
                    <a:pt x="12827" y="16152"/>
                  </a:lnTo>
                  <a:cubicBezTo>
                    <a:pt x="12763" y="16247"/>
                    <a:pt x="12637" y="16278"/>
                    <a:pt x="12510" y="16278"/>
                  </a:cubicBezTo>
                  <a:cubicBezTo>
                    <a:pt x="12383" y="16278"/>
                    <a:pt x="12320" y="16247"/>
                    <a:pt x="12225" y="16152"/>
                  </a:cubicBezTo>
                  <a:cubicBezTo>
                    <a:pt x="12162" y="16088"/>
                    <a:pt x="12130" y="15962"/>
                    <a:pt x="12130" y="15835"/>
                  </a:cubicBezTo>
                  <a:cubicBezTo>
                    <a:pt x="12130" y="15740"/>
                    <a:pt x="12162" y="15645"/>
                    <a:pt x="12225" y="15582"/>
                  </a:cubicBezTo>
                  <a:lnTo>
                    <a:pt x="14885" y="13048"/>
                  </a:lnTo>
                  <a:cubicBezTo>
                    <a:pt x="14980" y="12953"/>
                    <a:pt x="15075" y="12921"/>
                    <a:pt x="15170" y="12921"/>
                  </a:cubicBezTo>
                  <a:close/>
                  <a:moveTo>
                    <a:pt x="7791" y="1"/>
                  </a:moveTo>
                  <a:cubicBezTo>
                    <a:pt x="7380" y="1"/>
                    <a:pt x="6968" y="286"/>
                    <a:pt x="6810" y="729"/>
                  </a:cubicBezTo>
                  <a:lnTo>
                    <a:pt x="6461" y="1964"/>
                  </a:lnTo>
                  <a:cubicBezTo>
                    <a:pt x="6430" y="2122"/>
                    <a:pt x="6493" y="2217"/>
                    <a:pt x="6620" y="2281"/>
                  </a:cubicBezTo>
                  <a:cubicBezTo>
                    <a:pt x="6640" y="2285"/>
                    <a:pt x="6660" y="2287"/>
                    <a:pt x="6679" y="2287"/>
                  </a:cubicBezTo>
                  <a:cubicBezTo>
                    <a:pt x="6809" y="2287"/>
                    <a:pt x="6909" y="2197"/>
                    <a:pt x="6936" y="2059"/>
                  </a:cubicBezTo>
                  <a:lnTo>
                    <a:pt x="7285" y="856"/>
                  </a:lnTo>
                  <a:cubicBezTo>
                    <a:pt x="7380" y="634"/>
                    <a:pt x="7538" y="476"/>
                    <a:pt x="7760" y="476"/>
                  </a:cubicBezTo>
                  <a:cubicBezTo>
                    <a:pt x="7918" y="476"/>
                    <a:pt x="8045" y="571"/>
                    <a:pt x="8108" y="634"/>
                  </a:cubicBezTo>
                  <a:cubicBezTo>
                    <a:pt x="8203" y="761"/>
                    <a:pt x="8235" y="887"/>
                    <a:pt x="8235" y="1046"/>
                  </a:cubicBezTo>
                  <a:lnTo>
                    <a:pt x="8076" y="1964"/>
                  </a:lnTo>
                  <a:lnTo>
                    <a:pt x="8076" y="1996"/>
                  </a:lnTo>
                  <a:lnTo>
                    <a:pt x="8076" y="4909"/>
                  </a:lnTo>
                  <a:cubicBezTo>
                    <a:pt x="7633" y="5036"/>
                    <a:pt x="7285" y="5416"/>
                    <a:pt x="7285" y="5923"/>
                  </a:cubicBezTo>
                  <a:lnTo>
                    <a:pt x="7285" y="8456"/>
                  </a:lnTo>
                  <a:cubicBezTo>
                    <a:pt x="7285" y="8614"/>
                    <a:pt x="7411" y="8709"/>
                    <a:pt x="7570" y="8709"/>
                  </a:cubicBezTo>
                  <a:cubicBezTo>
                    <a:pt x="7728" y="8709"/>
                    <a:pt x="7855" y="8614"/>
                    <a:pt x="7855" y="8456"/>
                  </a:cubicBezTo>
                  <a:lnTo>
                    <a:pt x="7855" y="5923"/>
                  </a:lnTo>
                  <a:cubicBezTo>
                    <a:pt x="7855" y="5638"/>
                    <a:pt x="8045" y="5448"/>
                    <a:pt x="8330" y="5448"/>
                  </a:cubicBezTo>
                  <a:cubicBezTo>
                    <a:pt x="8583" y="5448"/>
                    <a:pt x="8805" y="5638"/>
                    <a:pt x="8805" y="5923"/>
                  </a:cubicBezTo>
                  <a:lnTo>
                    <a:pt x="8805" y="11465"/>
                  </a:lnTo>
                  <a:cubicBezTo>
                    <a:pt x="8805" y="12288"/>
                    <a:pt x="8235" y="13048"/>
                    <a:pt x="7411" y="13238"/>
                  </a:cubicBezTo>
                  <a:cubicBezTo>
                    <a:pt x="7253" y="13270"/>
                    <a:pt x="7095" y="13365"/>
                    <a:pt x="7000" y="13523"/>
                  </a:cubicBezTo>
                  <a:lnTo>
                    <a:pt x="6810" y="13776"/>
                  </a:lnTo>
                  <a:lnTo>
                    <a:pt x="4941" y="12003"/>
                  </a:lnTo>
                  <a:lnTo>
                    <a:pt x="5860" y="11243"/>
                  </a:lnTo>
                  <a:cubicBezTo>
                    <a:pt x="6050" y="11085"/>
                    <a:pt x="6145" y="10863"/>
                    <a:pt x="6145" y="10578"/>
                  </a:cubicBezTo>
                  <a:lnTo>
                    <a:pt x="5796" y="7886"/>
                  </a:lnTo>
                  <a:cubicBezTo>
                    <a:pt x="5670" y="7031"/>
                    <a:pt x="5733" y="6144"/>
                    <a:pt x="5986" y="5321"/>
                  </a:cubicBezTo>
                  <a:lnTo>
                    <a:pt x="6620" y="3167"/>
                  </a:lnTo>
                  <a:cubicBezTo>
                    <a:pt x="6651" y="3009"/>
                    <a:pt x="6588" y="2914"/>
                    <a:pt x="6461" y="2851"/>
                  </a:cubicBezTo>
                  <a:cubicBezTo>
                    <a:pt x="6440" y="2846"/>
                    <a:pt x="6419" y="2845"/>
                    <a:pt x="6399" y="2845"/>
                  </a:cubicBezTo>
                  <a:cubicBezTo>
                    <a:pt x="6271" y="2845"/>
                    <a:pt x="6172" y="2927"/>
                    <a:pt x="6145" y="3009"/>
                  </a:cubicBezTo>
                  <a:lnTo>
                    <a:pt x="5511" y="5163"/>
                  </a:lnTo>
                  <a:cubicBezTo>
                    <a:pt x="5226" y="6081"/>
                    <a:pt x="5163" y="7031"/>
                    <a:pt x="5321" y="7981"/>
                  </a:cubicBezTo>
                  <a:lnTo>
                    <a:pt x="5670" y="10673"/>
                  </a:lnTo>
                  <a:cubicBezTo>
                    <a:pt x="5670" y="10736"/>
                    <a:pt x="5670" y="10768"/>
                    <a:pt x="5575" y="10831"/>
                  </a:cubicBezTo>
                  <a:lnTo>
                    <a:pt x="4593" y="11623"/>
                  </a:lnTo>
                  <a:cubicBezTo>
                    <a:pt x="4416" y="11476"/>
                    <a:pt x="4199" y="11404"/>
                    <a:pt x="3982" y="11404"/>
                  </a:cubicBezTo>
                  <a:cubicBezTo>
                    <a:pt x="3731" y="11404"/>
                    <a:pt x="3481" y="11500"/>
                    <a:pt x="3294" y="11686"/>
                  </a:cubicBezTo>
                  <a:cubicBezTo>
                    <a:pt x="3104" y="11876"/>
                    <a:pt x="3009" y="12130"/>
                    <a:pt x="3009" y="12415"/>
                  </a:cubicBezTo>
                  <a:cubicBezTo>
                    <a:pt x="2788" y="12415"/>
                    <a:pt x="2534" y="12510"/>
                    <a:pt x="2344" y="12668"/>
                  </a:cubicBezTo>
                  <a:cubicBezTo>
                    <a:pt x="2091" y="12953"/>
                    <a:pt x="2028" y="13301"/>
                    <a:pt x="2154" y="13618"/>
                  </a:cubicBezTo>
                  <a:lnTo>
                    <a:pt x="127" y="15297"/>
                  </a:lnTo>
                  <a:cubicBezTo>
                    <a:pt x="1" y="15360"/>
                    <a:pt x="1" y="15582"/>
                    <a:pt x="96" y="15645"/>
                  </a:cubicBezTo>
                  <a:cubicBezTo>
                    <a:pt x="127" y="15740"/>
                    <a:pt x="191" y="15740"/>
                    <a:pt x="286" y="15740"/>
                  </a:cubicBezTo>
                  <a:cubicBezTo>
                    <a:pt x="317" y="15740"/>
                    <a:pt x="412" y="15740"/>
                    <a:pt x="444" y="15645"/>
                  </a:cubicBezTo>
                  <a:lnTo>
                    <a:pt x="2408" y="14030"/>
                  </a:lnTo>
                  <a:lnTo>
                    <a:pt x="4878" y="16373"/>
                  </a:lnTo>
                  <a:lnTo>
                    <a:pt x="3991" y="17513"/>
                  </a:lnTo>
                  <a:cubicBezTo>
                    <a:pt x="3928" y="17640"/>
                    <a:pt x="3928" y="17798"/>
                    <a:pt x="4054" y="17862"/>
                  </a:cubicBezTo>
                  <a:cubicBezTo>
                    <a:pt x="4086" y="17893"/>
                    <a:pt x="4149" y="17893"/>
                    <a:pt x="4213" y="17893"/>
                  </a:cubicBezTo>
                  <a:cubicBezTo>
                    <a:pt x="4276" y="17893"/>
                    <a:pt x="4371" y="17862"/>
                    <a:pt x="4403" y="17798"/>
                  </a:cubicBezTo>
                  <a:lnTo>
                    <a:pt x="5258" y="16627"/>
                  </a:lnTo>
                  <a:cubicBezTo>
                    <a:pt x="5385" y="16690"/>
                    <a:pt x="5511" y="16722"/>
                    <a:pt x="5638" y="16722"/>
                  </a:cubicBezTo>
                  <a:lnTo>
                    <a:pt x="5670" y="16722"/>
                  </a:lnTo>
                  <a:cubicBezTo>
                    <a:pt x="5891" y="16722"/>
                    <a:pt x="6145" y="16595"/>
                    <a:pt x="6335" y="16437"/>
                  </a:cubicBezTo>
                  <a:cubicBezTo>
                    <a:pt x="6493" y="16247"/>
                    <a:pt x="6620" y="15993"/>
                    <a:pt x="6620" y="15772"/>
                  </a:cubicBezTo>
                  <a:cubicBezTo>
                    <a:pt x="6841" y="15772"/>
                    <a:pt x="7126" y="15677"/>
                    <a:pt x="7285" y="15487"/>
                  </a:cubicBezTo>
                  <a:cubicBezTo>
                    <a:pt x="7443" y="15297"/>
                    <a:pt x="7570" y="15043"/>
                    <a:pt x="7570" y="14822"/>
                  </a:cubicBezTo>
                  <a:cubicBezTo>
                    <a:pt x="7570" y="14568"/>
                    <a:pt x="7443" y="14347"/>
                    <a:pt x="7285" y="14157"/>
                  </a:cubicBezTo>
                  <a:lnTo>
                    <a:pt x="7253" y="14093"/>
                  </a:lnTo>
                  <a:lnTo>
                    <a:pt x="7475" y="13776"/>
                  </a:lnTo>
                  <a:cubicBezTo>
                    <a:pt x="7538" y="13745"/>
                    <a:pt x="7570" y="13745"/>
                    <a:pt x="7601" y="13713"/>
                  </a:cubicBezTo>
                  <a:cubicBezTo>
                    <a:pt x="8266" y="13555"/>
                    <a:pt x="8836" y="13080"/>
                    <a:pt x="9121" y="12510"/>
                  </a:cubicBezTo>
                  <a:cubicBezTo>
                    <a:pt x="9438" y="13111"/>
                    <a:pt x="9945" y="13555"/>
                    <a:pt x="10610" y="13713"/>
                  </a:cubicBezTo>
                  <a:cubicBezTo>
                    <a:pt x="10642" y="13713"/>
                    <a:pt x="10705" y="13745"/>
                    <a:pt x="10737" y="13776"/>
                  </a:cubicBezTo>
                  <a:lnTo>
                    <a:pt x="10958" y="14093"/>
                  </a:lnTo>
                  <a:lnTo>
                    <a:pt x="10927" y="14157"/>
                  </a:lnTo>
                  <a:cubicBezTo>
                    <a:pt x="10737" y="14315"/>
                    <a:pt x="10642" y="14537"/>
                    <a:pt x="10642" y="14822"/>
                  </a:cubicBezTo>
                  <a:cubicBezTo>
                    <a:pt x="10642" y="15043"/>
                    <a:pt x="10737" y="15297"/>
                    <a:pt x="10927" y="15487"/>
                  </a:cubicBezTo>
                  <a:cubicBezTo>
                    <a:pt x="11117" y="15677"/>
                    <a:pt x="11370" y="15772"/>
                    <a:pt x="11592" y="15772"/>
                  </a:cubicBezTo>
                  <a:cubicBezTo>
                    <a:pt x="11592" y="15993"/>
                    <a:pt x="11687" y="16247"/>
                    <a:pt x="11877" y="16437"/>
                  </a:cubicBezTo>
                  <a:cubicBezTo>
                    <a:pt x="12035" y="16627"/>
                    <a:pt x="12288" y="16722"/>
                    <a:pt x="12542" y="16722"/>
                  </a:cubicBezTo>
                  <a:lnTo>
                    <a:pt x="12605" y="16722"/>
                  </a:lnTo>
                  <a:cubicBezTo>
                    <a:pt x="12700" y="16722"/>
                    <a:pt x="12827" y="16690"/>
                    <a:pt x="12953" y="16627"/>
                  </a:cubicBezTo>
                  <a:lnTo>
                    <a:pt x="13808" y="17798"/>
                  </a:lnTo>
                  <a:cubicBezTo>
                    <a:pt x="13872" y="17862"/>
                    <a:pt x="13935" y="17893"/>
                    <a:pt x="14030" y="17893"/>
                  </a:cubicBezTo>
                  <a:cubicBezTo>
                    <a:pt x="14062" y="17893"/>
                    <a:pt x="14125" y="17893"/>
                    <a:pt x="14189" y="17862"/>
                  </a:cubicBezTo>
                  <a:cubicBezTo>
                    <a:pt x="14284" y="17798"/>
                    <a:pt x="14347" y="17640"/>
                    <a:pt x="14220" y="17513"/>
                  </a:cubicBezTo>
                  <a:lnTo>
                    <a:pt x="13333" y="16373"/>
                  </a:lnTo>
                  <a:lnTo>
                    <a:pt x="15804" y="14030"/>
                  </a:lnTo>
                  <a:lnTo>
                    <a:pt x="17767" y="15645"/>
                  </a:lnTo>
                  <a:cubicBezTo>
                    <a:pt x="17830" y="15677"/>
                    <a:pt x="17894" y="15740"/>
                    <a:pt x="17925" y="15740"/>
                  </a:cubicBezTo>
                  <a:cubicBezTo>
                    <a:pt x="18020" y="15740"/>
                    <a:pt x="18084" y="15677"/>
                    <a:pt x="18147" y="15645"/>
                  </a:cubicBezTo>
                  <a:cubicBezTo>
                    <a:pt x="18305" y="15518"/>
                    <a:pt x="18242" y="15360"/>
                    <a:pt x="18147" y="15297"/>
                  </a:cubicBezTo>
                  <a:lnTo>
                    <a:pt x="16120" y="13618"/>
                  </a:lnTo>
                  <a:cubicBezTo>
                    <a:pt x="16247" y="13301"/>
                    <a:pt x="16152" y="12953"/>
                    <a:pt x="15930" y="12668"/>
                  </a:cubicBezTo>
                  <a:cubicBezTo>
                    <a:pt x="15772" y="12478"/>
                    <a:pt x="15519" y="12383"/>
                    <a:pt x="15234" y="12383"/>
                  </a:cubicBezTo>
                  <a:cubicBezTo>
                    <a:pt x="15234" y="12161"/>
                    <a:pt x="15170" y="11876"/>
                    <a:pt x="14980" y="11686"/>
                  </a:cubicBezTo>
                  <a:cubicBezTo>
                    <a:pt x="14768" y="11492"/>
                    <a:pt x="14506" y="11386"/>
                    <a:pt x="14244" y="11386"/>
                  </a:cubicBezTo>
                  <a:cubicBezTo>
                    <a:pt x="14038" y="11386"/>
                    <a:pt x="13832" y="11452"/>
                    <a:pt x="13650" y="11591"/>
                  </a:cubicBezTo>
                  <a:lnTo>
                    <a:pt x="12668" y="10800"/>
                  </a:lnTo>
                  <a:cubicBezTo>
                    <a:pt x="12637" y="10768"/>
                    <a:pt x="12605" y="10705"/>
                    <a:pt x="12605" y="10641"/>
                  </a:cubicBezTo>
                  <a:lnTo>
                    <a:pt x="12668" y="10071"/>
                  </a:lnTo>
                  <a:cubicBezTo>
                    <a:pt x="12700" y="9913"/>
                    <a:pt x="12605" y="9786"/>
                    <a:pt x="12447" y="9755"/>
                  </a:cubicBezTo>
                  <a:cubicBezTo>
                    <a:pt x="12418" y="9743"/>
                    <a:pt x="12391" y="9738"/>
                    <a:pt x="12365" y="9738"/>
                  </a:cubicBezTo>
                  <a:cubicBezTo>
                    <a:pt x="12246" y="9738"/>
                    <a:pt x="12156" y="9846"/>
                    <a:pt x="12130" y="9976"/>
                  </a:cubicBezTo>
                  <a:lnTo>
                    <a:pt x="12035" y="10578"/>
                  </a:lnTo>
                  <a:cubicBezTo>
                    <a:pt x="12003" y="10800"/>
                    <a:pt x="12130" y="11085"/>
                    <a:pt x="12320" y="11243"/>
                  </a:cubicBezTo>
                  <a:lnTo>
                    <a:pt x="13238" y="12003"/>
                  </a:lnTo>
                  <a:lnTo>
                    <a:pt x="11370" y="13776"/>
                  </a:lnTo>
                  <a:lnTo>
                    <a:pt x="11180" y="13491"/>
                  </a:lnTo>
                  <a:cubicBezTo>
                    <a:pt x="11085" y="13396"/>
                    <a:pt x="10927" y="13270"/>
                    <a:pt x="10768" y="13238"/>
                  </a:cubicBezTo>
                  <a:cubicBezTo>
                    <a:pt x="9945" y="13016"/>
                    <a:pt x="9375" y="12288"/>
                    <a:pt x="9375" y="11433"/>
                  </a:cubicBezTo>
                  <a:lnTo>
                    <a:pt x="9375" y="5891"/>
                  </a:lnTo>
                  <a:cubicBezTo>
                    <a:pt x="9375" y="5638"/>
                    <a:pt x="9596" y="5416"/>
                    <a:pt x="9850" y="5416"/>
                  </a:cubicBezTo>
                  <a:cubicBezTo>
                    <a:pt x="10135" y="5416"/>
                    <a:pt x="10325" y="5638"/>
                    <a:pt x="10325" y="5891"/>
                  </a:cubicBezTo>
                  <a:lnTo>
                    <a:pt x="10325" y="8424"/>
                  </a:lnTo>
                  <a:cubicBezTo>
                    <a:pt x="10325" y="8583"/>
                    <a:pt x="10452" y="8709"/>
                    <a:pt x="10610" y="8709"/>
                  </a:cubicBezTo>
                  <a:cubicBezTo>
                    <a:pt x="10768" y="8709"/>
                    <a:pt x="10895" y="8583"/>
                    <a:pt x="10895" y="8424"/>
                  </a:cubicBezTo>
                  <a:lnTo>
                    <a:pt x="10895" y="5891"/>
                  </a:lnTo>
                  <a:cubicBezTo>
                    <a:pt x="10895" y="5416"/>
                    <a:pt x="10578" y="5036"/>
                    <a:pt x="10103" y="4909"/>
                  </a:cubicBezTo>
                  <a:lnTo>
                    <a:pt x="10103" y="1996"/>
                  </a:lnTo>
                  <a:lnTo>
                    <a:pt x="10103" y="1932"/>
                  </a:lnTo>
                  <a:lnTo>
                    <a:pt x="9977" y="1046"/>
                  </a:lnTo>
                  <a:cubicBezTo>
                    <a:pt x="9945" y="887"/>
                    <a:pt x="9977" y="761"/>
                    <a:pt x="10103" y="634"/>
                  </a:cubicBezTo>
                  <a:cubicBezTo>
                    <a:pt x="10230" y="539"/>
                    <a:pt x="10325" y="476"/>
                    <a:pt x="10452" y="476"/>
                  </a:cubicBezTo>
                  <a:cubicBezTo>
                    <a:pt x="10642" y="476"/>
                    <a:pt x="10863" y="634"/>
                    <a:pt x="10927" y="856"/>
                  </a:cubicBezTo>
                  <a:lnTo>
                    <a:pt x="11402" y="2376"/>
                  </a:lnTo>
                  <a:cubicBezTo>
                    <a:pt x="11429" y="2514"/>
                    <a:pt x="11553" y="2603"/>
                    <a:pt x="11668" y="2603"/>
                  </a:cubicBezTo>
                  <a:cubicBezTo>
                    <a:pt x="11685" y="2603"/>
                    <a:pt x="11702" y="2601"/>
                    <a:pt x="11718" y="2597"/>
                  </a:cubicBezTo>
                  <a:cubicBezTo>
                    <a:pt x="11845" y="2534"/>
                    <a:pt x="11972" y="2376"/>
                    <a:pt x="11877" y="2281"/>
                  </a:cubicBezTo>
                  <a:lnTo>
                    <a:pt x="11402" y="729"/>
                  </a:lnTo>
                  <a:cubicBezTo>
                    <a:pt x="11275" y="286"/>
                    <a:pt x="10895" y="1"/>
                    <a:pt x="10420" y="1"/>
                  </a:cubicBezTo>
                  <a:cubicBezTo>
                    <a:pt x="10103" y="1"/>
                    <a:pt x="9818" y="127"/>
                    <a:pt x="9628" y="381"/>
                  </a:cubicBezTo>
                  <a:cubicBezTo>
                    <a:pt x="9438" y="602"/>
                    <a:pt x="9343" y="919"/>
                    <a:pt x="9375" y="1204"/>
                  </a:cubicBezTo>
                  <a:lnTo>
                    <a:pt x="9533" y="2059"/>
                  </a:lnTo>
                  <a:lnTo>
                    <a:pt x="9533" y="5004"/>
                  </a:lnTo>
                  <a:cubicBezTo>
                    <a:pt x="9375" y="5036"/>
                    <a:pt x="9216" y="5163"/>
                    <a:pt x="9121" y="5289"/>
                  </a:cubicBezTo>
                  <a:cubicBezTo>
                    <a:pt x="8995" y="5163"/>
                    <a:pt x="8836" y="5036"/>
                    <a:pt x="8678" y="5004"/>
                  </a:cubicBezTo>
                  <a:lnTo>
                    <a:pt x="8678" y="2059"/>
                  </a:lnTo>
                  <a:lnTo>
                    <a:pt x="8836" y="1204"/>
                  </a:lnTo>
                  <a:cubicBezTo>
                    <a:pt x="8868" y="887"/>
                    <a:pt x="8805" y="602"/>
                    <a:pt x="8583" y="381"/>
                  </a:cubicBezTo>
                  <a:cubicBezTo>
                    <a:pt x="8393" y="127"/>
                    <a:pt x="8108" y="1"/>
                    <a:pt x="779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092" name="Shape 5">
            <a:extLst>
              <a:ext uri="{FF2B5EF4-FFF2-40B4-BE49-F238E27FC236}">
                <a16:creationId xmlns:a16="http://schemas.microsoft.com/office/drawing/2014/main" id="{1F29B75A-42B8-D582-1ABE-4BD2CD1EF623}"/>
              </a:ext>
            </a:extLst>
          </p:cNvPr>
          <p:cNvSpPr/>
          <p:nvPr/>
        </p:nvSpPr>
        <p:spPr>
          <a:xfrm>
            <a:off x="6450484" y="2584157"/>
            <a:ext cx="5052009" cy="3150656"/>
          </a:xfrm>
          <a:prstGeom prst="roundRect">
            <a:avLst>
              <a:gd name="adj" fmla="val 3161"/>
            </a:avLst>
          </a:prstGeom>
          <a:solidFill>
            <a:srgbClr val="7E023C"/>
          </a:solidFill>
          <a:ln w="13811">
            <a:solidFill>
              <a:srgbClr val="970248"/>
            </a:solidFill>
            <a:prstDash val="solid"/>
          </a:ln>
        </p:spPr>
      </p:sp>
      <p:sp>
        <p:nvSpPr>
          <p:cNvPr id="1088" name="Text 6">
            <a:extLst>
              <a:ext uri="{FF2B5EF4-FFF2-40B4-BE49-F238E27FC236}">
                <a16:creationId xmlns:a16="http://schemas.microsoft.com/office/drawing/2014/main" id="{4A8594EA-E6A3-0190-1B4A-1ED33612718F}"/>
              </a:ext>
            </a:extLst>
          </p:cNvPr>
          <p:cNvSpPr/>
          <p:nvPr/>
        </p:nvSpPr>
        <p:spPr>
          <a:xfrm>
            <a:off x="7769103" y="2748271"/>
            <a:ext cx="2221944" cy="347186"/>
          </a:xfrm>
          <a:prstGeom prst="rect">
            <a:avLst/>
          </a:prstGeom>
          <a:noFill/>
          <a:ln/>
        </p:spPr>
        <p:txBody>
          <a:bodyPr wrap="none" rtlCol="0" anchor="t"/>
          <a:lstStyle/>
          <a:p>
            <a:pPr marL="0" indent="0" algn="ctr">
              <a:lnSpc>
                <a:spcPts val="2734"/>
              </a:lnSpc>
              <a:buNone/>
            </a:pPr>
            <a:r>
              <a:rPr lang="en-US" sz="2800" b="1" u="sng" kern="0" spc="-66" dirty="0">
                <a:solidFill>
                  <a:srgbClr val="E5E0DF"/>
                </a:solidFill>
                <a:latin typeface="Overpass" pitchFamily="34" charset="0"/>
                <a:ea typeface="Overpass" pitchFamily="34" charset="-122"/>
                <a:cs typeface="Overpass" pitchFamily="34" charset="-120"/>
              </a:rPr>
              <a:t>Next Steps</a:t>
            </a:r>
            <a:endParaRPr lang="en-US" sz="2800" u="sng" dirty="0"/>
          </a:p>
        </p:txBody>
      </p:sp>
      <p:sp>
        <p:nvSpPr>
          <p:cNvPr id="1090" name="Text 7">
            <a:extLst>
              <a:ext uri="{FF2B5EF4-FFF2-40B4-BE49-F238E27FC236}">
                <a16:creationId xmlns:a16="http://schemas.microsoft.com/office/drawing/2014/main" id="{81356E0B-04B0-A722-C853-502D85F401E2}"/>
              </a:ext>
            </a:extLst>
          </p:cNvPr>
          <p:cNvSpPr/>
          <p:nvPr/>
        </p:nvSpPr>
        <p:spPr>
          <a:xfrm>
            <a:off x="6354071" y="3155216"/>
            <a:ext cx="5052009" cy="3004516"/>
          </a:xfrm>
          <a:prstGeom prst="rect">
            <a:avLst/>
          </a:prstGeom>
          <a:noFill/>
          <a:ln/>
        </p:spPr>
        <p:txBody>
          <a:bodyPr wrap="square" rtlCol="0" anchor="t"/>
          <a:lstStyle/>
          <a:p>
            <a:pPr algn="ctr">
              <a:lnSpc>
                <a:spcPts val="2799"/>
              </a:lnSpc>
            </a:pPr>
            <a:r>
              <a:rPr lang="en-US" dirty="0">
                <a:solidFill>
                  <a:schemeClr val="bg1"/>
                </a:solidFill>
                <a:latin typeface="Overpass"/>
                <a:ea typeface="Overpass"/>
              </a:rPr>
              <a:t>- Refine our prototype based on judge feedback  </a:t>
            </a:r>
          </a:p>
          <a:p>
            <a:pPr algn="ctr">
              <a:lnSpc>
                <a:spcPts val="2799"/>
              </a:lnSpc>
            </a:pPr>
            <a:r>
              <a:rPr lang="en-US" dirty="0">
                <a:solidFill>
                  <a:schemeClr val="bg1"/>
                </a:solidFill>
                <a:latin typeface="Overpass"/>
                <a:ea typeface="Overpass"/>
              </a:rPr>
              <a:t>- Integrate additional APIs and enhance performance  </a:t>
            </a:r>
          </a:p>
          <a:p>
            <a:pPr algn="ctr">
              <a:lnSpc>
                <a:spcPts val="2799"/>
              </a:lnSpc>
            </a:pPr>
            <a:r>
              <a:rPr lang="en-US" dirty="0">
                <a:solidFill>
                  <a:schemeClr val="bg1"/>
                </a:solidFill>
                <a:latin typeface="Overpass"/>
                <a:ea typeface="Overpass"/>
              </a:rPr>
              <a:t>- Prepare for open-source release and real-world testing  </a:t>
            </a:r>
          </a:p>
          <a:p>
            <a:pPr algn="ctr">
              <a:lnSpc>
                <a:spcPts val="2799"/>
              </a:lnSpc>
            </a:pPr>
            <a:r>
              <a:rPr lang="en-US" dirty="0">
                <a:solidFill>
                  <a:schemeClr val="bg1"/>
                </a:solidFill>
                <a:latin typeface="Overpass"/>
                <a:ea typeface="Overpass"/>
              </a:rPr>
              <a:t>- Continue collaboration beyond the hackathon  </a:t>
            </a:r>
          </a:p>
        </p:txBody>
      </p:sp>
      <p:sp>
        <p:nvSpPr>
          <p:cNvPr id="1091" name="Shape 5">
            <a:extLst>
              <a:ext uri="{FF2B5EF4-FFF2-40B4-BE49-F238E27FC236}">
                <a16:creationId xmlns:a16="http://schemas.microsoft.com/office/drawing/2014/main" id="{07EF4B9E-B8E6-9B44-84F1-36051CAF83A7}"/>
              </a:ext>
            </a:extLst>
          </p:cNvPr>
          <p:cNvSpPr/>
          <p:nvPr/>
        </p:nvSpPr>
        <p:spPr>
          <a:xfrm>
            <a:off x="902341" y="2557920"/>
            <a:ext cx="5052009" cy="3150656"/>
          </a:xfrm>
          <a:prstGeom prst="roundRect">
            <a:avLst>
              <a:gd name="adj" fmla="val 3161"/>
            </a:avLst>
          </a:prstGeom>
          <a:solidFill>
            <a:srgbClr val="7E023C"/>
          </a:solidFill>
          <a:ln w="13811">
            <a:solidFill>
              <a:srgbClr val="970248"/>
            </a:solidFill>
            <a:prstDash val="solid"/>
          </a:ln>
        </p:spPr>
      </p:sp>
      <p:sp>
        <p:nvSpPr>
          <p:cNvPr id="1086" name="Text 3">
            <a:extLst>
              <a:ext uri="{FF2B5EF4-FFF2-40B4-BE49-F238E27FC236}">
                <a16:creationId xmlns:a16="http://schemas.microsoft.com/office/drawing/2014/main" id="{1091651D-C53C-80FC-E3ED-EAF33C19ACDD}"/>
              </a:ext>
            </a:extLst>
          </p:cNvPr>
          <p:cNvSpPr/>
          <p:nvPr/>
        </p:nvSpPr>
        <p:spPr>
          <a:xfrm>
            <a:off x="2212696" y="2750939"/>
            <a:ext cx="2221944" cy="347186"/>
          </a:xfrm>
          <a:prstGeom prst="rect">
            <a:avLst/>
          </a:prstGeom>
          <a:noFill/>
          <a:ln/>
        </p:spPr>
        <p:txBody>
          <a:bodyPr wrap="none" rtlCol="0" anchor="t"/>
          <a:lstStyle/>
          <a:p>
            <a:pPr marL="0" indent="0">
              <a:lnSpc>
                <a:spcPts val="2734"/>
              </a:lnSpc>
              <a:buNone/>
            </a:pPr>
            <a:r>
              <a:rPr lang="en-US" sz="2800" b="1" u="sng" kern="0" spc="-66" dirty="0">
                <a:solidFill>
                  <a:srgbClr val="E5E0DF"/>
                </a:solidFill>
                <a:latin typeface="Overpass" pitchFamily="34" charset="0"/>
                <a:ea typeface="Overpass" pitchFamily="34" charset="-122"/>
                <a:cs typeface="Overpass" pitchFamily="34" charset="-120"/>
              </a:rPr>
              <a:t>Our Gratitude</a:t>
            </a:r>
            <a:endParaRPr lang="en-US" sz="2800" u="sng" dirty="0"/>
          </a:p>
        </p:txBody>
      </p:sp>
      <p:sp>
        <p:nvSpPr>
          <p:cNvPr id="1089" name="Text 7">
            <a:extLst>
              <a:ext uri="{FF2B5EF4-FFF2-40B4-BE49-F238E27FC236}">
                <a16:creationId xmlns:a16="http://schemas.microsoft.com/office/drawing/2014/main" id="{4158B774-58B8-AF8F-4928-2C6EDC7B4CDB}"/>
              </a:ext>
            </a:extLst>
          </p:cNvPr>
          <p:cNvSpPr/>
          <p:nvPr/>
        </p:nvSpPr>
        <p:spPr>
          <a:xfrm>
            <a:off x="1109708" y="3234979"/>
            <a:ext cx="4525192" cy="2165716"/>
          </a:xfrm>
          <a:prstGeom prst="rect">
            <a:avLst/>
          </a:prstGeom>
          <a:noFill/>
          <a:ln/>
        </p:spPr>
        <p:txBody>
          <a:bodyPr wrap="square" rtlCol="0" anchor="t"/>
          <a:lstStyle/>
          <a:p>
            <a:pPr algn="ctr"/>
            <a:r>
              <a:rPr lang="en-US" b="0" i="0" dirty="0">
                <a:solidFill>
                  <a:schemeClr val="bg1"/>
                </a:solidFill>
                <a:effectLst/>
                <a:latin typeface="fkGroteskNeue"/>
              </a:rPr>
              <a:t>We extend our heartfelt gratitude to everyone who supported us throughout this hackathon.  </a:t>
            </a:r>
          </a:p>
          <a:p>
            <a:pPr algn="ctr"/>
            <a:r>
              <a:rPr lang="en-US" b="0" i="0" dirty="0">
                <a:solidFill>
                  <a:schemeClr val="bg1"/>
                </a:solidFill>
                <a:effectLst/>
                <a:latin typeface="fkGroteskNeue"/>
              </a:rPr>
              <a:t>A special thanks to the organizers, mentors, and judges for guiding and inspiring us,  </a:t>
            </a:r>
          </a:p>
          <a:p>
            <a:pPr algn="ctr"/>
            <a:r>
              <a:rPr lang="en-US" b="0" i="0" dirty="0">
                <a:solidFill>
                  <a:schemeClr val="bg1"/>
                </a:solidFill>
                <a:effectLst/>
                <a:latin typeface="fkGroteskNeue"/>
              </a:rPr>
              <a:t>and to all fellow participants for making this journey truly enriching.  </a:t>
            </a:r>
          </a:p>
          <a:p>
            <a:pPr algn="ctr"/>
            <a:r>
              <a:rPr lang="en-US" b="0" i="0" dirty="0">
                <a:solidFill>
                  <a:schemeClr val="bg1"/>
                </a:solidFill>
                <a:effectLst/>
                <a:latin typeface="fkGroteskNeue"/>
              </a:rPr>
              <a:t>Team Matrix Mavericks is grateful for this incredible experience!</a:t>
            </a:r>
          </a:p>
          <a:p>
            <a:br>
              <a:rPr lang="en-US" sz="2000" dirty="0"/>
            </a:br>
            <a:endParaRPr lang="en-US" sz="2000" dirty="0">
              <a:solidFill>
                <a:schemeClr val="bg1"/>
              </a:solidFill>
              <a:latin typeface="Overpass"/>
              <a:ea typeface="Overpass"/>
            </a:endParaRPr>
          </a:p>
        </p:txBody>
      </p:sp>
    </p:spTree>
    <p:extLst>
      <p:ext uri="{BB962C8B-B14F-4D97-AF65-F5344CB8AC3E}">
        <p14:creationId xmlns:p14="http://schemas.microsoft.com/office/powerpoint/2010/main" val="255297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8" name="Text 0"/>
          <p:cNvSpPr/>
          <p:nvPr/>
        </p:nvSpPr>
        <p:spPr>
          <a:xfrm>
            <a:off x="418862" y="329089"/>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29" name="Text 1"/>
          <p:cNvSpPr/>
          <p:nvPr/>
        </p:nvSpPr>
        <p:spPr>
          <a:xfrm>
            <a:off x="418862" y="728901"/>
            <a:ext cx="3124438" cy="281583"/>
          </a:xfrm>
          <a:prstGeom prst="rect">
            <a:avLst/>
          </a:prstGeom>
          <a:noFill/>
          <a:ln/>
        </p:spPr>
        <p:txBody>
          <a:bodyPr wrap="none" lIns="0" tIns="0" rIns="0" bIns="0" rtlCol="0" anchor="t"/>
          <a:lstStyle/>
          <a:p>
            <a:pPr marL="0" indent="0" algn="l">
              <a:lnSpc>
                <a:spcPts val="2200"/>
              </a:lnSpc>
              <a:buNone/>
            </a:pPr>
            <a:endParaRPr lang="en-US" sz="1750" dirty="0"/>
          </a:p>
        </p:txBody>
      </p:sp>
      <p:sp>
        <p:nvSpPr>
          <p:cNvPr id="30" name="Text 2"/>
          <p:cNvSpPr/>
          <p:nvPr/>
        </p:nvSpPr>
        <p:spPr>
          <a:xfrm>
            <a:off x="418862" y="1939153"/>
            <a:ext cx="6174978" cy="1039478"/>
          </a:xfrm>
          <a:prstGeom prst="rect">
            <a:avLst/>
          </a:prstGeom>
          <a:noFill/>
          <a:ln/>
        </p:spPr>
        <p:txBody>
          <a:bodyPr wrap="square" lIns="0" tIns="0" rIns="0" bIns="0" rtlCol="0" anchor="t"/>
          <a:lstStyle/>
          <a:p>
            <a:pPr marL="0" indent="0" algn="l">
              <a:lnSpc>
                <a:spcPct val="150000"/>
              </a:lnSpc>
              <a:buNone/>
            </a:pPr>
            <a:r>
              <a:rPr lang="en-US" dirty="0">
                <a:solidFill>
                  <a:srgbClr val="E5E0DF"/>
                </a:solidFill>
                <a:latin typeface="Overpass" pitchFamily="34" charset="0"/>
                <a:ea typeface="Overpass" pitchFamily="34" charset="-122"/>
                <a:cs typeface="Overpass" pitchFamily="34" charset="-120"/>
              </a:rPr>
              <a:t>A multilingual, AI-powered chatbot accessible via </a:t>
            </a:r>
            <a:r>
              <a:rPr lang="en-US" b="1" dirty="0">
                <a:solidFill>
                  <a:srgbClr val="E5E0DF"/>
                </a:solidFill>
                <a:latin typeface="Overpass" pitchFamily="34" charset="0"/>
                <a:ea typeface="Overpass" pitchFamily="34" charset="-122"/>
                <a:cs typeface="Overpass" pitchFamily="34" charset="-120"/>
              </a:rPr>
              <a:t>WhatsApp &amp; SMS</a:t>
            </a:r>
            <a:r>
              <a:rPr lang="en-US" dirty="0">
                <a:solidFill>
                  <a:srgbClr val="E5E0DF"/>
                </a:solidFill>
                <a:latin typeface="Overpass" pitchFamily="34" charset="0"/>
                <a:ea typeface="Overpass" pitchFamily="34" charset="-122"/>
                <a:cs typeface="Overpass" pitchFamily="34" charset="-120"/>
              </a:rPr>
              <a:t> that delivers comprehensive health support directly to communities who need it most.</a:t>
            </a:r>
            <a:endParaRPr lang="en-US" dirty="0"/>
          </a:p>
        </p:txBody>
      </p:sp>
      <p:sp>
        <p:nvSpPr>
          <p:cNvPr id="31" name="Text 3"/>
          <p:cNvSpPr/>
          <p:nvPr/>
        </p:nvSpPr>
        <p:spPr>
          <a:xfrm>
            <a:off x="418862" y="3475457"/>
            <a:ext cx="6750368" cy="191453"/>
          </a:xfrm>
          <a:prstGeom prst="rect">
            <a:avLst/>
          </a:prstGeom>
          <a:noFill/>
          <a:ln/>
        </p:spPr>
        <p:txBody>
          <a:bodyPr wrap="none" lIns="0" tIns="0" rIns="0" bIns="0" rtlCol="0" anchor="t"/>
          <a:lstStyle/>
          <a:p>
            <a:pPr marL="0" indent="0" algn="l">
              <a:buNone/>
            </a:pPr>
            <a:r>
              <a:rPr lang="en-US" b="1" dirty="0">
                <a:solidFill>
                  <a:srgbClr val="F20374"/>
                </a:solidFill>
                <a:latin typeface="Overpass" pitchFamily="34" charset="0"/>
                <a:ea typeface="Overpass" pitchFamily="34" charset="-122"/>
                <a:cs typeface="Overpass" pitchFamily="34" charset="-120"/>
              </a:rPr>
              <a:t>Key Capabilities:</a:t>
            </a:r>
            <a:endParaRPr lang="en-US" dirty="0">
              <a:solidFill>
                <a:srgbClr val="F20374"/>
              </a:solidFill>
            </a:endParaRPr>
          </a:p>
        </p:txBody>
      </p:sp>
      <p:sp>
        <p:nvSpPr>
          <p:cNvPr id="32" name="Text 4"/>
          <p:cNvSpPr/>
          <p:nvPr/>
        </p:nvSpPr>
        <p:spPr>
          <a:xfrm>
            <a:off x="418862" y="4032885"/>
            <a:ext cx="6750368" cy="215384"/>
          </a:xfrm>
          <a:prstGeom prst="rect">
            <a:avLst/>
          </a:prstGeom>
          <a:noFill/>
          <a:ln/>
        </p:spPr>
        <p:txBody>
          <a:bodyPr wrap="none" lIns="0" tIns="0" rIns="0" bIns="0" rtlCol="0" anchor="t"/>
          <a:lstStyle/>
          <a:p>
            <a:pPr marL="342900" indent="-342900" algn="l">
              <a:lnSpc>
                <a:spcPct val="200000"/>
              </a:lnSpc>
              <a:buClr>
                <a:srgbClr val="F20374"/>
              </a:buClr>
              <a:buSzPct val="100000"/>
              <a:buChar char="•"/>
            </a:pPr>
            <a:r>
              <a:rPr lang="en-US" dirty="0">
                <a:solidFill>
                  <a:srgbClr val="E5E0DF"/>
                </a:solidFill>
                <a:latin typeface="Overpass" pitchFamily="34" charset="0"/>
                <a:ea typeface="Overpass" pitchFamily="34" charset="-122"/>
                <a:cs typeface="Overpass" pitchFamily="34" charset="-120"/>
              </a:rPr>
              <a:t>Educates communities about diseases and prevention methods</a:t>
            </a:r>
            <a:endParaRPr lang="en-US" dirty="0"/>
          </a:p>
        </p:txBody>
      </p:sp>
      <p:sp>
        <p:nvSpPr>
          <p:cNvPr id="33" name="Text 5"/>
          <p:cNvSpPr/>
          <p:nvPr/>
        </p:nvSpPr>
        <p:spPr>
          <a:xfrm>
            <a:off x="418862" y="3934460"/>
            <a:ext cx="6750368" cy="215384"/>
          </a:xfrm>
          <a:prstGeom prst="rect">
            <a:avLst/>
          </a:prstGeom>
          <a:noFill/>
          <a:ln/>
        </p:spPr>
        <p:txBody>
          <a:bodyPr wrap="none" lIns="0" tIns="0" rIns="0" bIns="0" rtlCol="0" anchor="t"/>
          <a:lstStyle/>
          <a:p>
            <a:pPr marL="342900" indent="-342900" algn="l">
              <a:buClr>
                <a:srgbClr val="F20374"/>
              </a:buClr>
              <a:buSzPct val="100000"/>
              <a:buChar char="•"/>
            </a:pPr>
            <a:r>
              <a:rPr lang="en-US" dirty="0">
                <a:solidFill>
                  <a:srgbClr val="E5E0DF"/>
                </a:solidFill>
                <a:latin typeface="Overpass" pitchFamily="34" charset="0"/>
                <a:ea typeface="Overpass" pitchFamily="34" charset="-122"/>
                <a:cs typeface="Overpass" pitchFamily="34" charset="-120"/>
              </a:rPr>
              <a:t>Provides real-time outbreak alerts for rapid response</a:t>
            </a:r>
            <a:endParaRPr lang="en-US" dirty="0"/>
          </a:p>
        </p:txBody>
      </p:sp>
      <p:sp>
        <p:nvSpPr>
          <p:cNvPr id="34" name="Text 6"/>
          <p:cNvSpPr/>
          <p:nvPr/>
        </p:nvSpPr>
        <p:spPr>
          <a:xfrm>
            <a:off x="418862" y="4526915"/>
            <a:ext cx="6750368" cy="215384"/>
          </a:xfrm>
          <a:prstGeom prst="rect">
            <a:avLst/>
          </a:prstGeom>
          <a:noFill/>
          <a:ln/>
        </p:spPr>
        <p:txBody>
          <a:bodyPr wrap="none" lIns="0" tIns="0" rIns="0" bIns="0" rtlCol="0" anchor="t"/>
          <a:lstStyle/>
          <a:p>
            <a:pPr marL="342900" indent="-342900" algn="l">
              <a:buClr>
                <a:srgbClr val="F20374"/>
              </a:buClr>
              <a:buSzPct val="100000"/>
              <a:buChar char="•"/>
            </a:pPr>
            <a:r>
              <a:rPr lang="en-US" dirty="0">
                <a:solidFill>
                  <a:srgbClr val="E5E0DF"/>
                </a:solidFill>
                <a:latin typeface="Overpass" pitchFamily="34" charset="0"/>
                <a:ea typeface="Overpass" pitchFamily="34" charset="-122"/>
                <a:cs typeface="Overpass" pitchFamily="34" charset="-120"/>
              </a:rPr>
              <a:t>Tracks vaccination schedules with intelligent reminders</a:t>
            </a:r>
            <a:endParaRPr lang="en-US" dirty="0"/>
          </a:p>
        </p:txBody>
      </p:sp>
      <p:sp>
        <p:nvSpPr>
          <p:cNvPr id="35" name="Text 7"/>
          <p:cNvSpPr/>
          <p:nvPr/>
        </p:nvSpPr>
        <p:spPr>
          <a:xfrm>
            <a:off x="418862" y="4814570"/>
            <a:ext cx="6750368" cy="215384"/>
          </a:xfrm>
          <a:prstGeom prst="rect">
            <a:avLst/>
          </a:prstGeom>
          <a:noFill/>
          <a:ln/>
        </p:spPr>
        <p:txBody>
          <a:bodyPr wrap="none" lIns="0" tIns="0" rIns="0" bIns="0" rtlCol="0" anchor="t"/>
          <a:lstStyle/>
          <a:p>
            <a:pPr marL="342900" indent="-342900" algn="l">
              <a:buClr>
                <a:srgbClr val="F20374"/>
              </a:buClr>
              <a:buSzPct val="100000"/>
              <a:buChar char="•"/>
            </a:pPr>
            <a:r>
              <a:rPr lang="en-US" dirty="0">
                <a:solidFill>
                  <a:srgbClr val="E5E0DF"/>
                </a:solidFill>
                <a:latin typeface="Overpass" pitchFamily="34" charset="0"/>
                <a:ea typeface="Overpass" pitchFamily="34" charset="-122"/>
                <a:cs typeface="Overpass" pitchFamily="34" charset="-120"/>
              </a:rPr>
              <a:t>Offers symptom checking in regional languages</a:t>
            </a:r>
            <a:endParaRPr lang="en-US" dirty="0"/>
          </a:p>
        </p:txBody>
      </p:sp>
      <p:sp>
        <p:nvSpPr>
          <p:cNvPr id="36" name="Text 8"/>
          <p:cNvSpPr/>
          <p:nvPr/>
        </p:nvSpPr>
        <p:spPr>
          <a:xfrm>
            <a:off x="418862" y="5122545"/>
            <a:ext cx="6750368" cy="215384"/>
          </a:xfrm>
          <a:prstGeom prst="rect">
            <a:avLst/>
          </a:prstGeom>
          <a:noFill/>
          <a:ln/>
        </p:spPr>
        <p:txBody>
          <a:bodyPr wrap="none" lIns="0" tIns="0" rIns="0" bIns="0" rtlCol="0" anchor="t"/>
          <a:lstStyle/>
          <a:p>
            <a:pPr marL="342900" indent="-342900" algn="l">
              <a:buClr>
                <a:srgbClr val="F20374"/>
              </a:buClr>
              <a:buSzPct val="100000"/>
              <a:buChar char="•"/>
            </a:pPr>
            <a:r>
              <a:rPr lang="en-US" dirty="0">
                <a:solidFill>
                  <a:srgbClr val="E5E0DF"/>
                </a:solidFill>
                <a:latin typeface="Overpass" pitchFamily="34" charset="0"/>
                <a:ea typeface="Overpass" pitchFamily="34" charset="-122"/>
                <a:cs typeface="Overpass" pitchFamily="34" charset="-120"/>
              </a:rPr>
              <a:t>Works with voice and handwritten commands</a:t>
            </a:r>
            <a:endParaRPr lang="en-US" dirty="0"/>
          </a:p>
        </p:txBody>
      </p:sp>
      <p:sp>
        <p:nvSpPr>
          <p:cNvPr id="37" name="Text 1">
            <a:extLst>
              <a:ext uri="{FF2B5EF4-FFF2-40B4-BE49-F238E27FC236}">
                <a16:creationId xmlns:a16="http://schemas.microsoft.com/office/drawing/2014/main" id="{2A14C2F0-92A1-83A9-22C4-76144D55EBDA}"/>
              </a:ext>
            </a:extLst>
          </p:cNvPr>
          <p:cNvSpPr/>
          <p:nvPr/>
        </p:nvSpPr>
        <p:spPr>
          <a:xfrm>
            <a:off x="227578" y="1499941"/>
            <a:ext cx="8672274" cy="563285"/>
          </a:xfrm>
          <a:prstGeom prst="rect">
            <a:avLst/>
          </a:prstGeom>
          <a:noFill/>
          <a:ln/>
        </p:spPr>
        <p:txBody>
          <a:bodyPr wrap="none" lIns="0" tIns="0" rIns="0" bIns="0" rtlCol="0" anchor="t"/>
          <a:lstStyle/>
          <a:p>
            <a:pPr marL="0" indent="0" algn="l">
              <a:lnSpc>
                <a:spcPts val="2200"/>
              </a:lnSpc>
              <a:buNone/>
            </a:pPr>
            <a:r>
              <a:rPr lang="en-US" sz="3600" b="1" kern="0" spc="-53" dirty="0">
                <a:solidFill>
                  <a:srgbClr val="FFFFFF"/>
                </a:solidFill>
                <a:latin typeface="Overpass Bold" pitchFamily="34" charset="0"/>
                <a:ea typeface="Overpass Bold" pitchFamily="34" charset="-122"/>
                <a:cs typeface="Overpass Bold" pitchFamily="34" charset="-120"/>
              </a:rPr>
              <a:t>Meet Your AI Health Companion</a:t>
            </a:r>
            <a:endParaRPr lang="en-US" sz="3600" dirty="0"/>
          </a:p>
        </p:txBody>
      </p:sp>
      <p:sp>
        <p:nvSpPr>
          <p:cNvPr id="38" name="Rectangle: Rounded Corners 37">
            <a:extLst>
              <a:ext uri="{FF2B5EF4-FFF2-40B4-BE49-F238E27FC236}">
                <a16:creationId xmlns:a16="http://schemas.microsoft.com/office/drawing/2014/main" id="{E3DB82F7-1C50-3B66-7138-0340D70D1C75}"/>
              </a:ext>
            </a:extLst>
          </p:cNvPr>
          <p:cNvSpPr/>
          <p:nvPr/>
        </p:nvSpPr>
        <p:spPr>
          <a:xfrm>
            <a:off x="3962162" y="164200"/>
            <a:ext cx="3207068"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 0">
            <a:extLst>
              <a:ext uri="{FF2B5EF4-FFF2-40B4-BE49-F238E27FC236}">
                <a16:creationId xmlns:a16="http://schemas.microsoft.com/office/drawing/2014/main" id="{819E4063-17E7-D6D1-0774-40E89E78E379}"/>
              </a:ext>
            </a:extLst>
          </p:cNvPr>
          <p:cNvSpPr/>
          <p:nvPr/>
        </p:nvSpPr>
        <p:spPr>
          <a:xfrm>
            <a:off x="4081651" y="399845"/>
            <a:ext cx="5632490" cy="704017"/>
          </a:xfrm>
          <a:prstGeom prst="rect">
            <a:avLst/>
          </a:prstGeom>
          <a:noFill/>
          <a:ln/>
        </p:spPr>
        <p:txBody>
          <a:bodyPr wrap="none" lIns="0" tIns="0" rIns="0" bIns="0" rtlCol="0" anchor="t"/>
          <a:lstStyle/>
          <a:p>
            <a:pPr marL="0" indent="0" algn="l">
              <a:lnSpc>
                <a:spcPts val="2750"/>
              </a:lnSpc>
              <a:buNone/>
            </a:pPr>
            <a:r>
              <a:rPr lang="en-US" sz="4400" b="1" kern="0" spc="-67" dirty="0">
                <a:solidFill>
                  <a:srgbClr val="FFFFFF"/>
                </a:solidFill>
                <a:latin typeface="Overpass Bold" pitchFamily="34" charset="0"/>
                <a:ea typeface="Overpass Bold" pitchFamily="34" charset="-122"/>
                <a:cs typeface="Overpass Bold" pitchFamily="34" charset="-120"/>
              </a:rPr>
              <a:t>Our Solution</a:t>
            </a:r>
            <a:endParaRPr lang="en-US" sz="4400" dirty="0"/>
          </a:p>
        </p:txBody>
      </p:sp>
      <p:pic>
        <p:nvPicPr>
          <p:cNvPr id="40" name="Image 0" descr="preencoded.png"/>
          <p:cNvPicPr>
            <a:picLocks noChangeAspect="1"/>
          </p:cNvPicPr>
          <p:nvPr/>
        </p:nvPicPr>
        <p:blipFill>
          <a:blip r:embed="rId4"/>
          <a:stretch>
            <a:fillRect/>
          </a:stretch>
        </p:blipFill>
        <p:spPr>
          <a:xfrm>
            <a:off x="7240350" y="1103862"/>
            <a:ext cx="4767612" cy="5126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73915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2725118" y="144069"/>
            <a:ext cx="5862007" cy="704017"/>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2787041" y="1130511"/>
            <a:ext cx="8672274" cy="563285"/>
          </a:xfrm>
          <a:prstGeom prst="rect">
            <a:avLst/>
          </a:prstGeom>
          <a:noFill/>
          <a:ln/>
        </p:spPr>
        <p:txBody>
          <a:bodyPr wrap="none" lIns="0" tIns="0" rIns="0" bIns="0" rtlCol="0" anchor="t"/>
          <a:lstStyle/>
          <a:p>
            <a:pPr marL="0" indent="0" algn="l">
              <a:lnSpc>
                <a:spcPts val="2450"/>
              </a:lnSpc>
              <a:buNone/>
            </a:pPr>
            <a:r>
              <a:rPr lang="en-US" sz="3600" b="1" kern="0" spc="-59" dirty="0">
                <a:solidFill>
                  <a:srgbClr val="FFFFFF"/>
                </a:solidFill>
                <a:latin typeface="Overpass Bold" pitchFamily="34" charset="0"/>
                <a:ea typeface="Overpass Bold" pitchFamily="34" charset="-122"/>
                <a:cs typeface="Overpass Bold" pitchFamily="34" charset="-120"/>
              </a:rPr>
              <a:t>Meeting People Where They Are</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2954635" y="396971"/>
            <a:ext cx="5632490" cy="704017"/>
          </a:xfrm>
          <a:prstGeom prst="rect">
            <a:avLst/>
          </a:prstGeom>
          <a:noFill/>
          <a:ln/>
        </p:spPr>
        <p:txBody>
          <a:bodyPr wrap="none" lIns="0" tIns="0" rIns="0" bIns="0" rtlCol="0" anchor="t"/>
          <a:lstStyle/>
          <a:p>
            <a:pPr marL="0" indent="0" algn="l">
              <a:lnSpc>
                <a:spcPts val="3050"/>
              </a:lnSpc>
              <a:buNone/>
            </a:pPr>
            <a:r>
              <a:rPr lang="en-US" sz="4400" b="1" kern="0" spc="-74" dirty="0">
                <a:solidFill>
                  <a:srgbClr val="FFFFFF"/>
                </a:solidFill>
                <a:latin typeface="Overpass Bold" pitchFamily="34" charset="0"/>
                <a:ea typeface="Overpass Bold" pitchFamily="34" charset="-122"/>
                <a:cs typeface="Overpass Bold" pitchFamily="34" charset="-120"/>
              </a:rPr>
              <a:t>Why WhatsApp &amp; SMS?</a:t>
            </a:r>
            <a:endParaRPr lang="en-US" sz="4400" dirty="0"/>
          </a:p>
        </p:txBody>
      </p:sp>
      <p:sp>
        <p:nvSpPr>
          <p:cNvPr id="5" name="Text 0"/>
          <p:cNvSpPr/>
          <p:nvPr/>
        </p:nvSpPr>
        <p:spPr>
          <a:xfrm>
            <a:off x="-9744498" y="-4075510"/>
            <a:ext cx="3180993" cy="392073"/>
          </a:xfrm>
          <a:prstGeom prst="rect">
            <a:avLst/>
          </a:prstGeom>
          <a:noFill/>
          <a:ln/>
        </p:spPr>
        <p:txBody>
          <a:bodyPr wrap="none" lIns="0" tIns="0" rIns="0" bIns="0" rtlCol="0" anchor="t"/>
          <a:lstStyle/>
          <a:p>
            <a:pPr marL="0" indent="0" algn="l">
              <a:lnSpc>
                <a:spcPts val="3050"/>
              </a:lnSpc>
              <a:buNone/>
            </a:pPr>
            <a:endParaRPr lang="en-US" sz="2450" dirty="0"/>
          </a:p>
        </p:txBody>
      </p:sp>
      <p:sp>
        <p:nvSpPr>
          <p:cNvPr id="7" name="Text 1"/>
          <p:cNvSpPr/>
          <p:nvPr/>
        </p:nvSpPr>
        <p:spPr>
          <a:xfrm>
            <a:off x="-9744498" y="-3630216"/>
            <a:ext cx="3503890" cy="313730"/>
          </a:xfrm>
          <a:prstGeom prst="rect">
            <a:avLst/>
          </a:prstGeom>
          <a:noFill/>
          <a:ln/>
        </p:spPr>
        <p:txBody>
          <a:bodyPr wrap="none" lIns="0" tIns="0" rIns="0" bIns="0" rtlCol="0" anchor="t"/>
          <a:lstStyle/>
          <a:p>
            <a:pPr marL="0" indent="0" algn="l">
              <a:lnSpc>
                <a:spcPts val="2450"/>
              </a:lnSpc>
              <a:buNone/>
            </a:pPr>
            <a:endParaRPr lang="en-US" sz="1950" dirty="0"/>
          </a:p>
        </p:txBody>
      </p:sp>
      <p:sp>
        <p:nvSpPr>
          <p:cNvPr id="8" name="Shape 2"/>
          <p:cNvSpPr/>
          <p:nvPr/>
        </p:nvSpPr>
        <p:spPr>
          <a:xfrm>
            <a:off x="575700" y="1787507"/>
            <a:ext cx="4970502" cy="1669245"/>
          </a:xfrm>
          <a:prstGeom prst="roundRect">
            <a:avLst>
              <a:gd name="adj" fmla="val 4294"/>
            </a:avLst>
          </a:prstGeom>
          <a:solidFill>
            <a:srgbClr val="7E023C"/>
          </a:solidFill>
          <a:ln w="7620">
            <a:solidFill>
              <a:srgbClr val="971B55"/>
            </a:solidFill>
            <a:prstDash val="solid"/>
          </a:ln>
        </p:spPr>
      </p:sp>
      <p:sp>
        <p:nvSpPr>
          <p:cNvPr id="9" name="Shape 3"/>
          <p:cNvSpPr/>
          <p:nvPr/>
        </p:nvSpPr>
        <p:spPr>
          <a:xfrm>
            <a:off x="2719856" y="1918630"/>
            <a:ext cx="660764" cy="630079"/>
          </a:xfrm>
          <a:prstGeom prst="roundRect">
            <a:avLst>
              <a:gd name="adj" fmla="val 22861658"/>
            </a:avLst>
          </a:prstGeom>
          <a:solidFill>
            <a:srgbClr val="F20374"/>
          </a:solidFill>
          <a:ln/>
        </p:spPr>
      </p:sp>
      <p:sp>
        <p:nvSpPr>
          <p:cNvPr id="10" name="Text 4"/>
          <p:cNvSpPr/>
          <p:nvPr/>
        </p:nvSpPr>
        <p:spPr>
          <a:xfrm>
            <a:off x="-9603647" y="-2442567"/>
            <a:ext cx="1568529" cy="195977"/>
          </a:xfrm>
          <a:prstGeom prst="rect">
            <a:avLst/>
          </a:prstGeom>
          <a:noFill/>
          <a:ln/>
        </p:spPr>
        <p:txBody>
          <a:bodyPr wrap="none" lIns="0" tIns="0" rIns="0" bIns="0" rtlCol="0" anchor="t"/>
          <a:lstStyle/>
          <a:p>
            <a:pPr marL="0" indent="0" algn="l">
              <a:lnSpc>
                <a:spcPts val="1500"/>
              </a:lnSpc>
              <a:buNone/>
            </a:pPr>
            <a:endParaRPr lang="en-US" sz="1200" dirty="0"/>
          </a:p>
        </p:txBody>
      </p:sp>
      <p:sp>
        <p:nvSpPr>
          <p:cNvPr id="11" name="Text 5"/>
          <p:cNvSpPr/>
          <p:nvPr/>
        </p:nvSpPr>
        <p:spPr>
          <a:xfrm>
            <a:off x="-9603647" y="-2166700"/>
            <a:ext cx="7929086" cy="213360"/>
          </a:xfrm>
          <a:prstGeom prst="rect">
            <a:avLst/>
          </a:prstGeom>
          <a:noFill/>
          <a:ln/>
        </p:spPr>
        <p:txBody>
          <a:bodyPr wrap="none" lIns="0" tIns="0" rIns="0" bIns="0" rtlCol="0" anchor="t"/>
          <a:lstStyle/>
          <a:p>
            <a:pPr marL="0" indent="0" algn="l">
              <a:lnSpc>
                <a:spcPts val="1650"/>
              </a:lnSpc>
              <a:buNone/>
            </a:pPr>
            <a:endParaRPr lang="en-US" sz="1000" dirty="0"/>
          </a:p>
        </p:txBody>
      </p:sp>
      <p:sp>
        <p:nvSpPr>
          <p:cNvPr id="18" name="Text 12"/>
          <p:cNvSpPr/>
          <p:nvPr/>
        </p:nvSpPr>
        <p:spPr>
          <a:xfrm>
            <a:off x="-9603647" y="432078"/>
            <a:ext cx="1568529" cy="195977"/>
          </a:xfrm>
          <a:prstGeom prst="rect">
            <a:avLst/>
          </a:prstGeom>
          <a:noFill/>
          <a:ln/>
        </p:spPr>
        <p:txBody>
          <a:bodyPr wrap="none" lIns="0" tIns="0" rIns="0" bIns="0" rtlCol="0" anchor="t"/>
          <a:lstStyle/>
          <a:p>
            <a:pPr marL="0" indent="0" algn="l">
              <a:lnSpc>
                <a:spcPts val="1500"/>
              </a:lnSpc>
              <a:buNone/>
            </a:pPr>
            <a:endParaRPr lang="en-US" sz="1200" dirty="0"/>
          </a:p>
        </p:txBody>
      </p:sp>
      <p:sp>
        <p:nvSpPr>
          <p:cNvPr id="19" name="Text 13"/>
          <p:cNvSpPr/>
          <p:nvPr/>
        </p:nvSpPr>
        <p:spPr>
          <a:xfrm>
            <a:off x="-9603647" y="707945"/>
            <a:ext cx="7929086" cy="213360"/>
          </a:xfrm>
          <a:prstGeom prst="rect">
            <a:avLst/>
          </a:prstGeom>
          <a:noFill/>
          <a:ln/>
        </p:spPr>
        <p:txBody>
          <a:bodyPr wrap="none" lIns="0" tIns="0" rIns="0" bIns="0" rtlCol="0" anchor="t"/>
          <a:lstStyle/>
          <a:p>
            <a:pPr marL="0" indent="0" algn="l">
              <a:lnSpc>
                <a:spcPts val="1650"/>
              </a:lnSpc>
              <a:buNone/>
            </a:pPr>
            <a:endParaRPr lang="en-US" sz="1000" dirty="0"/>
          </a:p>
        </p:txBody>
      </p:sp>
      <p:sp>
        <p:nvSpPr>
          <p:cNvPr id="23" name="Text 16"/>
          <p:cNvSpPr/>
          <p:nvPr/>
        </p:nvSpPr>
        <p:spPr>
          <a:xfrm>
            <a:off x="-9603647" y="1869400"/>
            <a:ext cx="1568529" cy="195977"/>
          </a:xfrm>
          <a:prstGeom prst="rect">
            <a:avLst/>
          </a:prstGeom>
          <a:noFill/>
          <a:ln/>
        </p:spPr>
        <p:txBody>
          <a:bodyPr wrap="none" lIns="0" tIns="0" rIns="0" bIns="0" rtlCol="0" anchor="t"/>
          <a:lstStyle/>
          <a:p>
            <a:pPr marL="0" indent="0" algn="l">
              <a:lnSpc>
                <a:spcPts val="1500"/>
              </a:lnSpc>
              <a:buNone/>
            </a:pPr>
            <a:endParaRPr lang="en-US" sz="1200" dirty="0"/>
          </a:p>
        </p:txBody>
      </p:sp>
      <p:sp>
        <p:nvSpPr>
          <p:cNvPr id="24" name="Text 17"/>
          <p:cNvSpPr/>
          <p:nvPr/>
        </p:nvSpPr>
        <p:spPr>
          <a:xfrm>
            <a:off x="-9603647" y="2145268"/>
            <a:ext cx="7929086" cy="213360"/>
          </a:xfrm>
          <a:prstGeom prst="rect">
            <a:avLst/>
          </a:prstGeom>
          <a:noFill/>
          <a:ln/>
        </p:spPr>
        <p:txBody>
          <a:bodyPr wrap="none" lIns="0" tIns="0" rIns="0" bIns="0" rtlCol="0" anchor="t"/>
          <a:lstStyle/>
          <a:p>
            <a:pPr marL="0" indent="0" algn="l">
              <a:lnSpc>
                <a:spcPts val="1650"/>
              </a:lnSpc>
              <a:buNone/>
            </a:pPr>
            <a:endParaRPr lang="en-US" sz="1000" dirty="0"/>
          </a:p>
        </p:txBody>
      </p:sp>
      <p:sp>
        <p:nvSpPr>
          <p:cNvPr id="42" name="Shape 2">
            <a:extLst>
              <a:ext uri="{FF2B5EF4-FFF2-40B4-BE49-F238E27FC236}">
                <a16:creationId xmlns:a16="http://schemas.microsoft.com/office/drawing/2014/main" id="{497512FF-AF2A-DF27-0871-211346E577AF}"/>
              </a:ext>
            </a:extLst>
          </p:cNvPr>
          <p:cNvSpPr/>
          <p:nvPr/>
        </p:nvSpPr>
        <p:spPr>
          <a:xfrm>
            <a:off x="588903" y="3621743"/>
            <a:ext cx="4970502" cy="1669245"/>
          </a:xfrm>
          <a:prstGeom prst="roundRect">
            <a:avLst>
              <a:gd name="adj" fmla="val 4294"/>
            </a:avLst>
          </a:prstGeom>
          <a:solidFill>
            <a:srgbClr val="7E023C"/>
          </a:solidFill>
          <a:ln w="7620">
            <a:solidFill>
              <a:srgbClr val="971B55"/>
            </a:solidFill>
            <a:prstDash val="solid"/>
          </a:ln>
        </p:spPr>
      </p:sp>
      <p:sp>
        <p:nvSpPr>
          <p:cNvPr id="43" name="Shape 2">
            <a:extLst>
              <a:ext uri="{FF2B5EF4-FFF2-40B4-BE49-F238E27FC236}">
                <a16:creationId xmlns:a16="http://schemas.microsoft.com/office/drawing/2014/main" id="{9F860D4B-085C-E0F3-71AB-CE60EF97A002}"/>
              </a:ext>
            </a:extLst>
          </p:cNvPr>
          <p:cNvSpPr/>
          <p:nvPr/>
        </p:nvSpPr>
        <p:spPr>
          <a:xfrm>
            <a:off x="5936106" y="3621743"/>
            <a:ext cx="5294616" cy="1669245"/>
          </a:xfrm>
          <a:prstGeom prst="roundRect">
            <a:avLst>
              <a:gd name="adj" fmla="val 4294"/>
            </a:avLst>
          </a:prstGeom>
          <a:solidFill>
            <a:srgbClr val="7E023C"/>
          </a:solidFill>
          <a:ln w="7620">
            <a:solidFill>
              <a:srgbClr val="971B55"/>
            </a:solidFill>
            <a:prstDash val="solid"/>
          </a:ln>
        </p:spPr>
      </p:sp>
      <p:sp>
        <p:nvSpPr>
          <p:cNvPr id="44" name="Shape 2">
            <a:extLst>
              <a:ext uri="{FF2B5EF4-FFF2-40B4-BE49-F238E27FC236}">
                <a16:creationId xmlns:a16="http://schemas.microsoft.com/office/drawing/2014/main" id="{20EF7A36-CD7C-6D0F-079B-4FC24A9168F3}"/>
              </a:ext>
            </a:extLst>
          </p:cNvPr>
          <p:cNvSpPr/>
          <p:nvPr/>
        </p:nvSpPr>
        <p:spPr>
          <a:xfrm>
            <a:off x="5909700" y="1787507"/>
            <a:ext cx="5321022" cy="1669245"/>
          </a:xfrm>
          <a:prstGeom prst="roundRect">
            <a:avLst>
              <a:gd name="adj" fmla="val 4294"/>
            </a:avLst>
          </a:prstGeom>
          <a:solidFill>
            <a:srgbClr val="7E023C"/>
          </a:solidFill>
          <a:ln w="7620">
            <a:solidFill>
              <a:srgbClr val="971B55"/>
            </a:solidFill>
            <a:prstDash val="solid"/>
          </a:ln>
        </p:spPr>
      </p:sp>
      <p:sp>
        <p:nvSpPr>
          <p:cNvPr id="45" name="Shape 3">
            <a:extLst>
              <a:ext uri="{FF2B5EF4-FFF2-40B4-BE49-F238E27FC236}">
                <a16:creationId xmlns:a16="http://schemas.microsoft.com/office/drawing/2014/main" id="{B3D24456-FE54-6661-0CD3-A55F42BA12F9}"/>
              </a:ext>
            </a:extLst>
          </p:cNvPr>
          <p:cNvSpPr/>
          <p:nvPr/>
        </p:nvSpPr>
        <p:spPr>
          <a:xfrm>
            <a:off x="2719856" y="3826286"/>
            <a:ext cx="660764" cy="630079"/>
          </a:xfrm>
          <a:prstGeom prst="roundRect">
            <a:avLst>
              <a:gd name="adj" fmla="val 22861658"/>
            </a:avLst>
          </a:prstGeom>
          <a:solidFill>
            <a:srgbClr val="F20374"/>
          </a:solidFill>
          <a:ln/>
        </p:spPr>
      </p:sp>
      <p:sp>
        <p:nvSpPr>
          <p:cNvPr id="46" name="Shape 3">
            <a:extLst>
              <a:ext uri="{FF2B5EF4-FFF2-40B4-BE49-F238E27FC236}">
                <a16:creationId xmlns:a16="http://schemas.microsoft.com/office/drawing/2014/main" id="{B666084B-B83A-8062-F377-B460596EADA9}"/>
              </a:ext>
            </a:extLst>
          </p:cNvPr>
          <p:cNvSpPr/>
          <p:nvPr/>
        </p:nvSpPr>
        <p:spPr>
          <a:xfrm>
            <a:off x="8239829" y="3788335"/>
            <a:ext cx="660764" cy="630079"/>
          </a:xfrm>
          <a:prstGeom prst="roundRect">
            <a:avLst>
              <a:gd name="adj" fmla="val 22861658"/>
            </a:avLst>
          </a:prstGeom>
          <a:solidFill>
            <a:srgbClr val="F20374"/>
          </a:solidFill>
          <a:ln/>
        </p:spPr>
      </p:sp>
      <p:sp>
        <p:nvSpPr>
          <p:cNvPr id="47" name="Shape 3">
            <a:extLst>
              <a:ext uri="{FF2B5EF4-FFF2-40B4-BE49-F238E27FC236}">
                <a16:creationId xmlns:a16="http://schemas.microsoft.com/office/drawing/2014/main" id="{DBEBBDC2-42B5-871B-4C68-A531628BB009}"/>
              </a:ext>
            </a:extLst>
          </p:cNvPr>
          <p:cNvSpPr/>
          <p:nvPr/>
        </p:nvSpPr>
        <p:spPr>
          <a:xfrm>
            <a:off x="8239829" y="1899294"/>
            <a:ext cx="660764" cy="630079"/>
          </a:xfrm>
          <a:prstGeom prst="roundRect">
            <a:avLst>
              <a:gd name="adj" fmla="val 22861658"/>
            </a:avLst>
          </a:prstGeom>
          <a:solidFill>
            <a:srgbClr val="F20374"/>
          </a:solidFill>
          <a:ln/>
        </p:spPr>
      </p:sp>
      <p:pic>
        <p:nvPicPr>
          <p:cNvPr id="56" name="Image 1" descr="preencoded.png">
            <a:extLst>
              <a:ext uri="{FF2B5EF4-FFF2-40B4-BE49-F238E27FC236}">
                <a16:creationId xmlns:a16="http://schemas.microsoft.com/office/drawing/2014/main" id="{8ADD30B1-031B-17B6-8071-9A0D7D2CC7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2003" y="2045732"/>
            <a:ext cx="366950" cy="366950"/>
          </a:xfrm>
          <a:prstGeom prst="rect">
            <a:avLst/>
          </a:prstGeom>
        </p:spPr>
      </p:pic>
      <p:pic>
        <p:nvPicPr>
          <p:cNvPr id="57" name="Image 2" descr="preencoded.png">
            <a:extLst>
              <a:ext uri="{FF2B5EF4-FFF2-40B4-BE49-F238E27FC236}">
                <a16:creationId xmlns:a16="http://schemas.microsoft.com/office/drawing/2014/main" id="{A1CC6B77-1A6F-2BDA-61BA-2B1552EBD1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61417" y="1998238"/>
            <a:ext cx="443994" cy="443994"/>
          </a:xfrm>
          <a:prstGeom prst="rect">
            <a:avLst/>
          </a:prstGeom>
        </p:spPr>
      </p:pic>
      <p:pic>
        <p:nvPicPr>
          <p:cNvPr id="58" name="Image 3" descr="preencoded.png">
            <a:extLst>
              <a:ext uri="{FF2B5EF4-FFF2-40B4-BE49-F238E27FC236}">
                <a16:creationId xmlns:a16="http://schemas.microsoft.com/office/drawing/2014/main" id="{CE3618B6-4150-54A2-F4AE-649E1549F8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23281" y="3944477"/>
            <a:ext cx="456393" cy="456393"/>
          </a:xfrm>
          <a:prstGeom prst="rect">
            <a:avLst/>
          </a:prstGeom>
        </p:spPr>
      </p:pic>
      <p:pic>
        <p:nvPicPr>
          <p:cNvPr id="59" name="Image 4" descr="preencoded.png">
            <a:extLst>
              <a:ext uri="{FF2B5EF4-FFF2-40B4-BE49-F238E27FC236}">
                <a16:creationId xmlns:a16="http://schemas.microsoft.com/office/drawing/2014/main" id="{A954C667-4640-E734-90F1-6DA843CD25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46177" y="3939991"/>
            <a:ext cx="443994" cy="443994"/>
          </a:xfrm>
          <a:prstGeom prst="rect">
            <a:avLst/>
          </a:prstGeom>
        </p:spPr>
      </p:pic>
      <p:sp>
        <p:nvSpPr>
          <p:cNvPr id="60" name="Text 8"/>
          <p:cNvSpPr/>
          <p:nvPr/>
        </p:nvSpPr>
        <p:spPr>
          <a:xfrm>
            <a:off x="2327094" y="2676105"/>
            <a:ext cx="1905159" cy="281393"/>
          </a:xfrm>
          <a:prstGeom prst="rect">
            <a:avLst/>
          </a:prstGeom>
          <a:noFill/>
          <a:ln/>
        </p:spPr>
        <p:txBody>
          <a:bodyPr wrap="none" lIns="0" tIns="0" rIns="0" bIns="0" rtlCol="0" anchor="t"/>
          <a:lstStyle/>
          <a:p>
            <a:pPr marL="0" indent="0" algn="l">
              <a:lnSpc>
                <a:spcPts val="1500"/>
              </a:lnSpc>
              <a:buNone/>
            </a:pPr>
            <a:r>
              <a:rPr lang="en-US" sz="1600" b="1" kern="0" spc="-37" dirty="0">
                <a:solidFill>
                  <a:srgbClr val="E5E0DF"/>
                </a:solidFill>
                <a:latin typeface="Overpass Bold" pitchFamily="34" charset="0"/>
                <a:ea typeface="Overpass Bold" pitchFamily="34" charset="-122"/>
                <a:cs typeface="Overpass Bold" pitchFamily="34" charset="-120"/>
              </a:rPr>
              <a:t>487 Million Users</a:t>
            </a:r>
            <a:endParaRPr lang="en-US" sz="1600" dirty="0"/>
          </a:p>
        </p:txBody>
      </p:sp>
      <p:sp>
        <p:nvSpPr>
          <p:cNvPr id="61" name="Text 9"/>
          <p:cNvSpPr/>
          <p:nvPr/>
        </p:nvSpPr>
        <p:spPr>
          <a:xfrm>
            <a:off x="602994" y="2951389"/>
            <a:ext cx="4894487" cy="185380"/>
          </a:xfrm>
          <a:prstGeom prst="rect">
            <a:avLst/>
          </a:prstGeom>
          <a:noFill/>
          <a:ln/>
        </p:spPr>
        <p:txBody>
          <a:bodyPr wrap="none" lIns="0" tIns="0" rIns="0" bIns="0" rtlCol="0" anchor="t"/>
          <a:lstStyle/>
          <a:p>
            <a:pPr marL="0" indent="0" algn="ctr">
              <a:lnSpc>
                <a:spcPts val="1650"/>
              </a:lnSpc>
              <a:buNone/>
            </a:pPr>
            <a:r>
              <a:rPr lang="en-US" sz="1500" dirty="0">
                <a:solidFill>
                  <a:srgbClr val="E5E0DF"/>
                </a:solidFill>
                <a:latin typeface="Overpass" pitchFamily="34" charset="0"/>
                <a:ea typeface="Overpass" pitchFamily="34" charset="-122"/>
                <a:cs typeface="Overpass" pitchFamily="34" charset="-120"/>
              </a:rPr>
              <a:t>WhatsApp's massive reach across India in 2024 </a:t>
            </a:r>
          </a:p>
          <a:p>
            <a:pPr marL="0" indent="0" algn="ctr">
              <a:lnSpc>
                <a:spcPts val="1650"/>
              </a:lnSpc>
              <a:buNone/>
            </a:pPr>
            <a:r>
              <a:rPr lang="en-US" sz="1500" dirty="0">
                <a:solidFill>
                  <a:srgbClr val="E5E0DF"/>
                </a:solidFill>
                <a:latin typeface="Overpass" pitchFamily="34" charset="0"/>
                <a:ea typeface="Overpass" pitchFamily="34" charset="-122"/>
                <a:cs typeface="Overpass" pitchFamily="34" charset="-120"/>
              </a:rPr>
              <a:t>ensures unprecedented accessibility</a:t>
            </a:r>
            <a:endParaRPr lang="en-US" sz="1500" dirty="0"/>
          </a:p>
        </p:txBody>
      </p:sp>
      <p:sp>
        <p:nvSpPr>
          <p:cNvPr id="1027" name="Text 8">
            <a:extLst>
              <a:ext uri="{FF2B5EF4-FFF2-40B4-BE49-F238E27FC236}">
                <a16:creationId xmlns:a16="http://schemas.microsoft.com/office/drawing/2014/main" id="{44D2D87F-06F4-0A45-5B1A-33FD495BE793}"/>
              </a:ext>
            </a:extLst>
          </p:cNvPr>
          <p:cNvSpPr/>
          <p:nvPr/>
        </p:nvSpPr>
        <p:spPr>
          <a:xfrm>
            <a:off x="7574120" y="2711793"/>
            <a:ext cx="1905159" cy="281393"/>
          </a:xfrm>
          <a:prstGeom prst="rect">
            <a:avLst/>
          </a:prstGeom>
          <a:noFill/>
          <a:ln/>
        </p:spPr>
        <p:txBody>
          <a:bodyPr wrap="none" lIns="0" tIns="0" rIns="0" bIns="0" rtlCol="0" anchor="t"/>
          <a:lstStyle/>
          <a:p>
            <a:pPr marL="0" indent="0" algn="l">
              <a:lnSpc>
                <a:spcPts val="1500"/>
              </a:lnSpc>
              <a:buNone/>
            </a:pPr>
            <a:r>
              <a:rPr lang="en-US" sz="1600" b="1" kern="0" spc="-37" dirty="0">
                <a:solidFill>
                  <a:srgbClr val="E5E0DF"/>
                </a:solidFill>
                <a:latin typeface="Overpass Bold" pitchFamily="34" charset="0"/>
                <a:ea typeface="Overpass Bold" pitchFamily="34" charset="-122"/>
                <a:cs typeface="Overpass Bold" pitchFamily="34" charset="-120"/>
              </a:rPr>
              <a:t>Basic Phone Compatible</a:t>
            </a:r>
            <a:endParaRPr lang="en-US" sz="1600" dirty="0"/>
          </a:p>
        </p:txBody>
      </p:sp>
      <p:sp>
        <p:nvSpPr>
          <p:cNvPr id="1028" name="Text 9">
            <a:extLst>
              <a:ext uri="{FF2B5EF4-FFF2-40B4-BE49-F238E27FC236}">
                <a16:creationId xmlns:a16="http://schemas.microsoft.com/office/drawing/2014/main" id="{480C784C-EF70-9B79-9CDE-7448459C08A4}"/>
              </a:ext>
            </a:extLst>
          </p:cNvPr>
          <p:cNvSpPr/>
          <p:nvPr/>
        </p:nvSpPr>
        <p:spPr>
          <a:xfrm>
            <a:off x="6241794" y="3012349"/>
            <a:ext cx="4894487" cy="185380"/>
          </a:xfrm>
          <a:prstGeom prst="rect">
            <a:avLst/>
          </a:prstGeom>
          <a:noFill/>
          <a:ln/>
        </p:spPr>
        <p:txBody>
          <a:bodyPr wrap="none" lIns="0" tIns="0" rIns="0" bIns="0" rtlCol="0" anchor="t"/>
          <a:lstStyle/>
          <a:p>
            <a:pPr marL="0" indent="0" algn="ctr">
              <a:lnSpc>
                <a:spcPts val="1650"/>
              </a:lnSpc>
              <a:buNone/>
            </a:pPr>
            <a:r>
              <a:rPr lang="en-US" sz="1500" dirty="0">
                <a:solidFill>
                  <a:srgbClr val="E5E0DF"/>
                </a:solidFill>
                <a:latin typeface="Overpass" pitchFamily="34" charset="0"/>
                <a:ea typeface="Overpass" pitchFamily="34" charset="-122"/>
                <a:cs typeface="Overpass" pitchFamily="34" charset="-120"/>
              </a:rPr>
              <a:t>Works on simple devices with minimal internet </a:t>
            </a:r>
          </a:p>
          <a:p>
            <a:pPr marL="0" indent="0" algn="ctr">
              <a:lnSpc>
                <a:spcPts val="1650"/>
              </a:lnSpc>
              <a:buNone/>
            </a:pPr>
            <a:r>
              <a:rPr lang="en-US" sz="1500" dirty="0">
                <a:solidFill>
                  <a:srgbClr val="E5E0DF"/>
                </a:solidFill>
                <a:latin typeface="Overpass" pitchFamily="34" charset="0"/>
                <a:ea typeface="Overpass" pitchFamily="34" charset="-122"/>
                <a:cs typeface="Overpass" pitchFamily="34" charset="-120"/>
              </a:rPr>
              <a:t>connectivity requirements</a:t>
            </a:r>
            <a:endParaRPr lang="en-US" sz="1500" dirty="0"/>
          </a:p>
        </p:txBody>
      </p:sp>
      <p:sp>
        <p:nvSpPr>
          <p:cNvPr id="1029" name="Text 8">
            <a:extLst>
              <a:ext uri="{FF2B5EF4-FFF2-40B4-BE49-F238E27FC236}">
                <a16:creationId xmlns:a16="http://schemas.microsoft.com/office/drawing/2014/main" id="{B0D6DAAE-73BE-9ECB-DBF7-9F22685657EE}"/>
              </a:ext>
            </a:extLst>
          </p:cNvPr>
          <p:cNvSpPr/>
          <p:nvPr/>
        </p:nvSpPr>
        <p:spPr>
          <a:xfrm>
            <a:off x="8020625" y="4542700"/>
            <a:ext cx="1905159" cy="281393"/>
          </a:xfrm>
          <a:prstGeom prst="rect">
            <a:avLst/>
          </a:prstGeom>
          <a:noFill/>
          <a:ln/>
        </p:spPr>
        <p:txBody>
          <a:bodyPr wrap="none" lIns="0" tIns="0" rIns="0" bIns="0" rtlCol="0" anchor="t"/>
          <a:lstStyle/>
          <a:p>
            <a:pPr marL="0" indent="0" algn="l">
              <a:lnSpc>
                <a:spcPts val="1500"/>
              </a:lnSpc>
              <a:buNone/>
            </a:pPr>
            <a:r>
              <a:rPr lang="en-US" sz="1600" b="1" kern="0" spc="-37" dirty="0">
                <a:solidFill>
                  <a:srgbClr val="E5E0DF"/>
                </a:solidFill>
                <a:latin typeface="Overpass Bold" pitchFamily="34" charset="0"/>
                <a:ea typeface="Overpass Bold" pitchFamily="34" charset="-122"/>
                <a:cs typeface="Overpass Bold" pitchFamily="34" charset="-120"/>
              </a:rPr>
              <a:t>SMS Backup</a:t>
            </a:r>
            <a:endParaRPr lang="en-US" sz="1600" dirty="0"/>
          </a:p>
        </p:txBody>
      </p:sp>
      <p:sp>
        <p:nvSpPr>
          <p:cNvPr id="1030" name="Text 9">
            <a:extLst>
              <a:ext uri="{FF2B5EF4-FFF2-40B4-BE49-F238E27FC236}">
                <a16:creationId xmlns:a16="http://schemas.microsoft.com/office/drawing/2014/main" id="{B1A6D784-1506-6E5D-D99E-B9A8358F41C8}"/>
              </a:ext>
            </a:extLst>
          </p:cNvPr>
          <p:cNvSpPr/>
          <p:nvPr/>
        </p:nvSpPr>
        <p:spPr>
          <a:xfrm>
            <a:off x="6525960" y="4853616"/>
            <a:ext cx="4894487" cy="185380"/>
          </a:xfrm>
          <a:prstGeom prst="rect">
            <a:avLst/>
          </a:prstGeom>
          <a:noFill/>
          <a:ln/>
        </p:spPr>
        <p:txBody>
          <a:bodyPr wrap="none" lIns="0" tIns="0" rIns="0" bIns="0" rtlCol="0" anchor="t"/>
          <a:lstStyle/>
          <a:p>
            <a:pPr marL="0" indent="0" algn="l">
              <a:lnSpc>
                <a:spcPts val="1650"/>
              </a:lnSpc>
              <a:buNone/>
            </a:pPr>
            <a:r>
              <a:rPr lang="en-US" sz="1600" dirty="0">
                <a:solidFill>
                  <a:srgbClr val="E5E0DF"/>
                </a:solidFill>
                <a:latin typeface="Overpass" pitchFamily="34" charset="0"/>
                <a:ea typeface="Overpass" pitchFamily="34" charset="-122"/>
                <a:cs typeface="Overpass" pitchFamily="34" charset="-120"/>
              </a:rPr>
              <a:t>Ensures delivery even in zero-connectivity areas</a:t>
            </a:r>
            <a:endParaRPr lang="en-US" sz="1600" dirty="0"/>
          </a:p>
        </p:txBody>
      </p:sp>
      <p:sp>
        <p:nvSpPr>
          <p:cNvPr id="1031" name="Text 8">
            <a:extLst>
              <a:ext uri="{FF2B5EF4-FFF2-40B4-BE49-F238E27FC236}">
                <a16:creationId xmlns:a16="http://schemas.microsoft.com/office/drawing/2014/main" id="{EFE8E579-0E8E-C731-14C5-355BF82B69DC}"/>
              </a:ext>
            </a:extLst>
          </p:cNvPr>
          <p:cNvSpPr/>
          <p:nvPr/>
        </p:nvSpPr>
        <p:spPr>
          <a:xfrm>
            <a:off x="2097657" y="4576454"/>
            <a:ext cx="1905159" cy="281393"/>
          </a:xfrm>
          <a:prstGeom prst="rect">
            <a:avLst/>
          </a:prstGeom>
          <a:noFill/>
          <a:ln/>
        </p:spPr>
        <p:txBody>
          <a:bodyPr wrap="none" lIns="0" tIns="0" rIns="0" bIns="0" rtlCol="0" anchor="t"/>
          <a:lstStyle/>
          <a:p>
            <a:pPr marL="0" indent="0" algn="l">
              <a:lnSpc>
                <a:spcPts val="1500"/>
              </a:lnSpc>
              <a:buNone/>
            </a:pPr>
            <a:r>
              <a:rPr lang="en-US" sz="1600" b="1" kern="0" spc="-37" dirty="0">
                <a:solidFill>
                  <a:srgbClr val="E5E0DF"/>
                </a:solidFill>
                <a:latin typeface="Overpass Bold" pitchFamily="34" charset="0"/>
                <a:ea typeface="Overpass Bold" pitchFamily="34" charset="-122"/>
                <a:cs typeface="Overpass Bold" pitchFamily="34" charset="-120"/>
              </a:rPr>
              <a:t>Zero Learning Curve</a:t>
            </a:r>
            <a:endParaRPr lang="en-US" sz="1600" dirty="0"/>
          </a:p>
        </p:txBody>
      </p:sp>
      <p:sp>
        <p:nvSpPr>
          <p:cNvPr id="1033" name="Shape 18"/>
          <p:cNvSpPr/>
          <p:nvPr/>
        </p:nvSpPr>
        <p:spPr>
          <a:xfrm>
            <a:off x="602994" y="5774283"/>
            <a:ext cx="10627728" cy="779621"/>
          </a:xfrm>
          <a:prstGeom prst="roundRect">
            <a:avLst>
              <a:gd name="adj" fmla="val 7183"/>
            </a:avLst>
          </a:prstGeom>
          <a:solidFill>
            <a:srgbClr val="4C0124"/>
          </a:solidFill>
          <a:ln/>
        </p:spPr>
      </p:sp>
      <p:sp>
        <p:nvSpPr>
          <p:cNvPr id="1032" name="Text 9">
            <a:extLst>
              <a:ext uri="{FF2B5EF4-FFF2-40B4-BE49-F238E27FC236}">
                <a16:creationId xmlns:a16="http://schemas.microsoft.com/office/drawing/2014/main" id="{D6A62590-61F0-4A62-194F-3936AC54F176}"/>
              </a:ext>
            </a:extLst>
          </p:cNvPr>
          <p:cNvSpPr/>
          <p:nvPr/>
        </p:nvSpPr>
        <p:spPr>
          <a:xfrm>
            <a:off x="664918" y="4848718"/>
            <a:ext cx="4894487" cy="185380"/>
          </a:xfrm>
          <a:prstGeom prst="rect">
            <a:avLst/>
          </a:prstGeom>
          <a:noFill/>
          <a:ln/>
        </p:spPr>
        <p:txBody>
          <a:bodyPr wrap="none" lIns="0" tIns="0" rIns="0" bIns="0" rtlCol="0" anchor="t"/>
          <a:lstStyle/>
          <a:p>
            <a:pPr marL="0" indent="0" algn="l">
              <a:lnSpc>
                <a:spcPts val="1650"/>
              </a:lnSpc>
              <a:buNone/>
            </a:pPr>
            <a:r>
              <a:rPr lang="en-US" sz="1600" dirty="0">
                <a:solidFill>
                  <a:srgbClr val="E5E0DF"/>
                </a:solidFill>
                <a:latin typeface="Overpass" pitchFamily="34" charset="0"/>
                <a:ea typeface="Overpass" pitchFamily="34" charset="-122"/>
                <a:cs typeface="Overpass" pitchFamily="34" charset="-120"/>
              </a:rPr>
              <a:t>Familiar interface everyone already knows and trusts</a:t>
            </a:r>
            <a:endParaRPr lang="en-US" sz="1600" dirty="0"/>
          </a:p>
        </p:txBody>
      </p:sp>
      <p:sp>
        <p:nvSpPr>
          <p:cNvPr id="22" name="Text 19"/>
          <p:cNvSpPr/>
          <p:nvPr/>
        </p:nvSpPr>
        <p:spPr>
          <a:xfrm>
            <a:off x="1737141" y="5954680"/>
            <a:ext cx="8976579" cy="476282"/>
          </a:xfrm>
          <a:prstGeom prst="rect">
            <a:avLst/>
          </a:prstGeom>
          <a:noFill/>
          <a:ln/>
        </p:spPr>
        <p:txBody>
          <a:bodyPr wrap="square" lIns="0" tIns="0" rIns="0" bIns="0" rtlCol="0" anchor="t"/>
          <a:lstStyle/>
          <a:p>
            <a:pPr marL="0" indent="0" algn="l">
              <a:lnSpc>
                <a:spcPts val="1650"/>
              </a:lnSpc>
              <a:buNone/>
            </a:pPr>
            <a:r>
              <a:rPr lang="en-US" sz="1600" b="1" dirty="0">
                <a:solidFill>
                  <a:srgbClr val="FFFFFF"/>
                </a:solidFill>
                <a:latin typeface="Overpass" pitchFamily="34" charset="0"/>
                <a:ea typeface="Overpass" pitchFamily="34" charset="-122"/>
                <a:cs typeface="Overpass" pitchFamily="34" charset="-120"/>
              </a:rPr>
              <a:t>Accessibility First, Technology Second</a:t>
            </a:r>
            <a:r>
              <a:rPr lang="en-US" sz="1600" dirty="0">
                <a:solidFill>
                  <a:srgbClr val="FFFFFF"/>
                </a:solidFill>
                <a:latin typeface="Overpass" pitchFamily="34" charset="0"/>
                <a:ea typeface="Overpass" pitchFamily="34" charset="-122"/>
                <a:cs typeface="Overpass" pitchFamily="34" charset="-120"/>
              </a:rPr>
              <a:t> — Our platform prioritises reaching people over showcasing complex technology, ensuring cost-effective solutions for rural populations.</a:t>
            </a:r>
            <a:endParaRPr lang="en-US" sz="1600" dirty="0"/>
          </a:p>
        </p:txBody>
      </p:sp>
      <p:pic>
        <p:nvPicPr>
          <p:cNvPr id="26" name="Image 5" descr="preencoded.png"/>
          <p:cNvPicPr>
            <a:picLocks noChangeAspect="1"/>
          </p:cNvPicPr>
          <p:nvPr/>
        </p:nvPicPr>
        <p:blipFill>
          <a:blip r:embed="rId12"/>
          <a:stretch>
            <a:fillRect/>
          </a:stretch>
        </p:blipFill>
        <p:spPr>
          <a:xfrm>
            <a:off x="990381" y="5937576"/>
            <a:ext cx="566390" cy="453033"/>
          </a:xfrm>
          <a:prstGeom prst="rect">
            <a:avLst/>
          </a:prstGeom>
        </p:spPr>
      </p:pic>
    </p:spTree>
    <p:extLst>
      <p:ext uri="{BB962C8B-B14F-4D97-AF65-F5344CB8AC3E}">
        <p14:creationId xmlns:p14="http://schemas.microsoft.com/office/powerpoint/2010/main" val="1747465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2590800" y="164200"/>
            <a:ext cx="5914300" cy="645355"/>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2486144" y="969970"/>
            <a:ext cx="8672274" cy="563285"/>
          </a:xfrm>
          <a:prstGeom prst="rect">
            <a:avLst/>
          </a:prstGeom>
          <a:noFill/>
          <a:ln/>
        </p:spPr>
        <p:txBody>
          <a:bodyPr wrap="none" lIns="0" tIns="0" rIns="0" bIns="0" rtlCol="0" anchor="t"/>
          <a:lstStyle/>
          <a:p>
            <a:pPr marL="0" indent="0" algn="l">
              <a:lnSpc>
                <a:spcPts val="3900"/>
              </a:lnSpc>
              <a:buNone/>
            </a:pPr>
            <a:r>
              <a:rPr lang="en-US" sz="3600" b="1" kern="0" spc="-94" dirty="0">
                <a:solidFill>
                  <a:srgbClr val="FFFFFF"/>
                </a:solidFill>
                <a:latin typeface="Overpass Bold" pitchFamily="34" charset="0"/>
                <a:ea typeface="Overpass Bold" pitchFamily="34" charset="-122"/>
                <a:cs typeface="Overpass Bold" pitchFamily="34" charset="-120"/>
              </a:rPr>
              <a:t>Comprehensive Health Assistance</a:t>
            </a:r>
            <a:endParaRPr lang="en-US" sz="3600" dirty="0"/>
          </a:p>
        </p:txBody>
      </p:sp>
      <p:sp>
        <p:nvSpPr>
          <p:cNvPr id="3" name="Text 0">
            <a:extLst>
              <a:ext uri="{FF2B5EF4-FFF2-40B4-BE49-F238E27FC236}">
                <a16:creationId xmlns:a16="http://schemas.microsoft.com/office/drawing/2014/main" id="{2EC5792C-282C-9EB6-7BA1-6405BDDAE553}"/>
              </a:ext>
            </a:extLst>
          </p:cNvPr>
          <p:cNvSpPr/>
          <p:nvPr/>
        </p:nvSpPr>
        <p:spPr>
          <a:xfrm>
            <a:off x="2872610" y="190152"/>
            <a:ext cx="5632490" cy="704017"/>
          </a:xfrm>
          <a:prstGeom prst="rect">
            <a:avLst/>
          </a:prstGeom>
          <a:noFill/>
          <a:ln/>
        </p:spPr>
        <p:txBody>
          <a:bodyPr wrap="none" lIns="0" tIns="0" rIns="0" bIns="0" rtlCol="0" anchor="t"/>
          <a:lstStyle/>
          <a:p>
            <a:pPr marL="0" indent="0" algn="l">
              <a:lnSpc>
                <a:spcPts val="4850"/>
              </a:lnSpc>
              <a:buNone/>
            </a:pPr>
            <a:r>
              <a:rPr lang="en-US" sz="4400" b="1" kern="0" spc="-117" dirty="0">
                <a:solidFill>
                  <a:srgbClr val="FFFFFF"/>
                </a:solidFill>
                <a:latin typeface="Overpass Bold" pitchFamily="34" charset="0"/>
                <a:ea typeface="Overpass Bold" pitchFamily="34" charset="-122"/>
                <a:cs typeface="Overpass Bold" pitchFamily="34" charset="-120"/>
              </a:rPr>
              <a:t>Core Features Overview</a:t>
            </a:r>
            <a:endParaRPr lang="en-US" sz="4400" dirty="0"/>
          </a:p>
        </p:txBody>
      </p:sp>
      <p:sp>
        <p:nvSpPr>
          <p:cNvPr id="7" name="Text 2">
            <a:extLst>
              <a:ext uri="{FF2B5EF4-FFF2-40B4-BE49-F238E27FC236}">
                <a16:creationId xmlns:a16="http://schemas.microsoft.com/office/drawing/2014/main" id="{9C2659A5-8BE0-3489-6038-CC91B7A00D52}"/>
              </a:ext>
            </a:extLst>
          </p:cNvPr>
          <p:cNvSpPr/>
          <p:nvPr/>
        </p:nvSpPr>
        <p:spPr>
          <a:xfrm>
            <a:off x="114419" y="2391773"/>
            <a:ext cx="3794284" cy="310515"/>
          </a:xfrm>
          <a:prstGeom prst="rect">
            <a:avLst/>
          </a:prstGeom>
          <a:noFill/>
          <a:ln/>
        </p:spPr>
        <p:txBody>
          <a:bodyPr wrap="none" lIns="0" tIns="0" rIns="0" bIns="0" rtlCol="0" anchor="t"/>
          <a:lstStyle/>
          <a:p>
            <a:pPr marL="0" indent="0" algn="l">
              <a:lnSpc>
                <a:spcPts val="2400"/>
              </a:lnSpc>
              <a:buNone/>
            </a:pPr>
            <a:r>
              <a:rPr lang="en-US" sz="1950" b="1" kern="0" spc="-59" dirty="0">
                <a:solidFill>
                  <a:srgbClr val="E5E0DF"/>
                </a:solidFill>
                <a:latin typeface="Overpass Bold" pitchFamily="34" charset="0"/>
                <a:ea typeface="Overpass Bold" pitchFamily="34" charset="-122"/>
                <a:cs typeface="Overpass Bold" pitchFamily="34" charset="-120"/>
              </a:rPr>
              <a:t>Real-Time Disease Outbreak Alerts</a:t>
            </a:r>
            <a:endParaRPr lang="en-US" sz="1950" dirty="0"/>
          </a:p>
        </p:txBody>
      </p:sp>
      <p:sp>
        <p:nvSpPr>
          <p:cNvPr id="8" name="Text 3">
            <a:extLst>
              <a:ext uri="{FF2B5EF4-FFF2-40B4-BE49-F238E27FC236}">
                <a16:creationId xmlns:a16="http://schemas.microsoft.com/office/drawing/2014/main" id="{BB20641E-BE0F-5961-CE63-F4C899FF0E26}"/>
              </a:ext>
            </a:extLst>
          </p:cNvPr>
          <p:cNvSpPr/>
          <p:nvPr/>
        </p:nvSpPr>
        <p:spPr>
          <a:xfrm>
            <a:off x="114419" y="2828970"/>
            <a:ext cx="6443901" cy="33789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Instant notifications about health threats in your area</a:t>
            </a:r>
            <a:endParaRPr lang="en-US" sz="1650" dirty="0"/>
          </a:p>
        </p:txBody>
      </p:sp>
      <p:pic>
        <p:nvPicPr>
          <p:cNvPr id="9" name="Image 1" descr="preencoded.png">
            <a:extLst>
              <a:ext uri="{FF2B5EF4-FFF2-40B4-BE49-F238E27FC236}">
                <a16:creationId xmlns:a16="http://schemas.microsoft.com/office/drawing/2014/main" id="{F196F15F-AE79-0C03-66B1-D17DD6EDB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99698" y="1714897"/>
            <a:ext cx="528042" cy="528042"/>
          </a:xfrm>
          <a:prstGeom prst="rect">
            <a:avLst/>
          </a:prstGeom>
        </p:spPr>
      </p:pic>
      <p:sp>
        <p:nvSpPr>
          <p:cNvPr id="10" name="Text 4">
            <a:extLst>
              <a:ext uri="{FF2B5EF4-FFF2-40B4-BE49-F238E27FC236}">
                <a16:creationId xmlns:a16="http://schemas.microsoft.com/office/drawing/2014/main" id="{EBF38F96-3762-E751-63E9-93C81E9DB4AE}"/>
              </a:ext>
            </a:extLst>
          </p:cNvPr>
          <p:cNvSpPr/>
          <p:nvPr/>
        </p:nvSpPr>
        <p:spPr>
          <a:xfrm>
            <a:off x="6799698" y="2359081"/>
            <a:ext cx="4566999" cy="310515"/>
          </a:xfrm>
          <a:prstGeom prst="rect">
            <a:avLst/>
          </a:prstGeom>
          <a:noFill/>
          <a:ln/>
        </p:spPr>
        <p:txBody>
          <a:bodyPr wrap="none" lIns="0" tIns="0" rIns="0" bIns="0" rtlCol="0" anchor="t"/>
          <a:lstStyle/>
          <a:p>
            <a:pPr marL="0" indent="0" algn="l">
              <a:lnSpc>
                <a:spcPts val="2400"/>
              </a:lnSpc>
              <a:buNone/>
            </a:pPr>
            <a:r>
              <a:rPr lang="en-US" sz="1950" b="1" kern="0" spc="-59" dirty="0">
                <a:solidFill>
                  <a:srgbClr val="E5E0DF"/>
                </a:solidFill>
                <a:latin typeface="Overpass Bold" pitchFamily="34" charset="0"/>
                <a:ea typeface="Overpass Bold" pitchFamily="34" charset="-122"/>
                <a:cs typeface="Overpass Bold" pitchFamily="34" charset="-120"/>
              </a:rPr>
              <a:t>Symptoms Checker &amp; Disease Information</a:t>
            </a:r>
            <a:endParaRPr lang="en-US" sz="1950" dirty="0"/>
          </a:p>
        </p:txBody>
      </p:sp>
      <p:sp>
        <p:nvSpPr>
          <p:cNvPr id="11" name="Text 5">
            <a:extLst>
              <a:ext uri="{FF2B5EF4-FFF2-40B4-BE49-F238E27FC236}">
                <a16:creationId xmlns:a16="http://schemas.microsoft.com/office/drawing/2014/main" id="{4BDBDF02-A9F7-A9CD-9887-670C1D366004}"/>
              </a:ext>
            </a:extLst>
          </p:cNvPr>
          <p:cNvSpPr/>
          <p:nvPr/>
        </p:nvSpPr>
        <p:spPr>
          <a:xfrm>
            <a:off x="6799698" y="2796278"/>
            <a:ext cx="6444020" cy="33789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AI-powered analysis of health concerns with guidance</a:t>
            </a:r>
            <a:endParaRPr lang="en-US" sz="1650" dirty="0"/>
          </a:p>
        </p:txBody>
      </p:sp>
      <p:pic>
        <p:nvPicPr>
          <p:cNvPr id="12" name="Image 2" descr="preencoded.png">
            <a:extLst>
              <a:ext uri="{FF2B5EF4-FFF2-40B4-BE49-F238E27FC236}">
                <a16:creationId xmlns:a16="http://schemas.microsoft.com/office/drawing/2014/main" id="{B210ABE8-D591-61E6-FDE8-7E66E8189C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419" y="3434760"/>
            <a:ext cx="528042" cy="528042"/>
          </a:xfrm>
          <a:prstGeom prst="rect">
            <a:avLst/>
          </a:prstGeom>
        </p:spPr>
      </p:pic>
      <p:sp>
        <p:nvSpPr>
          <p:cNvPr id="13" name="Text 6">
            <a:extLst>
              <a:ext uri="{FF2B5EF4-FFF2-40B4-BE49-F238E27FC236}">
                <a16:creationId xmlns:a16="http://schemas.microsoft.com/office/drawing/2014/main" id="{6506625C-BE66-CBF2-390A-684E1E9B644E}"/>
              </a:ext>
            </a:extLst>
          </p:cNvPr>
          <p:cNvSpPr/>
          <p:nvPr/>
        </p:nvSpPr>
        <p:spPr>
          <a:xfrm>
            <a:off x="114419" y="4226764"/>
            <a:ext cx="3234690" cy="310515"/>
          </a:xfrm>
          <a:prstGeom prst="rect">
            <a:avLst/>
          </a:prstGeom>
          <a:noFill/>
          <a:ln/>
        </p:spPr>
        <p:txBody>
          <a:bodyPr wrap="none" lIns="0" tIns="0" rIns="0" bIns="0" rtlCol="0" anchor="t"/>
          <a:lstStyle/>
          <a:p>
            <a:pPr marL="0" indent="0" algn="l">
              <a:lnSpc>
                <a:spcPts val="2400"/>
              </a:lnSpc>
              <a:buNone/>
            </a:pPr>
            <a:r>
              <a:rPr lang="en-US" sz="1950" b="1" kern="0" spc="-59" dirty="0">
                <a:solidFill>
                  <a:srgbClr val="E5E0DF"/>
                </a:solidFill>
                <a:latin typeface="Overpass Bold" pitchFamily="34" charset="0"/>
                <a:ea typeface="Overpass Bold" pitchFamily="34" charset="-122"/>
                <a:cs typeface="Overpass Bold" pitchFamily="34" charset="-120"/>
              </a:rPr>
              <a:t>Vaccination Schedule Tracker</a:t>
            </a:r>
            <a:endParaRPr lang="en-US" sz="1950" dirty="0"/>
          </a:p>
        </p:txBody>
      </p:sp>
      <p:sp>
        <p:nvSpPr>
          <p:cNvPr id="14" name="Text 7">
            <a:extLst>
              <a:ext uri="{FF2B5EF4-FFF2-40B4-BE49-F238E27FC236}">
                <a16:creationId xmlns:a16="http://schemas.microsoft.com/office/drawing/2014/main" id="{A1FBF2E2-3C8C-CB35-5E72-CE79F16786FE}"/>
              </a:ext>
            </a:extLst>
          </p:cNvPr>
          <p:cNvSpPr/>
          <p:nvPr/>
        </p:nvSpPr>
        <p:spPr>
          <a:xfrm>
            <a:off x="114419" y="4663962"/>
            <a:ext cx="6443901" cy="33789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Never miss important immunisations with smart reminders</a:t>
            </a:r>
            <a:endParaRPr lang="en-US" sz="1650" dirty="0"/>
          </a:p>
        </p:txBody>
      </p:sp>
      <p:pic>
        <p:nvPicPr>
          <p:cNvPr id="15" name="Image 3" descr="preencoded.png">
            <a:extLst>
              <a:ext uri="{FF2B5EF4-FFF2-40B4-BE49-F238E27FC236}">
                <a16:creationId xmlns:a16="http://schemas.microsoft.com/office/drawing/2014/main" id="{70B19396-C53E-4D62-FE02-6DAEA58841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2281" y="3426476"/>
            <a:ext cx="528042" cy="528042"/>
          </a:xfrm>
          <a:prstGeom prst="rect">
            <a:avLst/>
          </a:prstGeom>
        </p:spPr>
      </p:pic>
      <p:sp>
        <p:nvSpPr>
          <p:cNvPr id="16" name="Text 8">
            <a:extLst>
              <a:ext uri="{FF2B5EF4-FFF2-40B4-BE49-F238E27FC236}">
                <a16:creationId xmlns:a16="http://schemas.microsoft.com/office/drawing/2014/main" id="{90AF5F60-8173-D70C-BBFF-6BA4A1B1DF05}"/>
              </a:ext>
            </a:extLst>
          </p:cNvPr>
          <p:cNvSpPr/>
          <p:nvPr/>
        </p:nvSpPr>
        <p:spPr>
          <a:xfrm>
            <a:off x="6822281" y="4218480"/>
            <a:ext cx="3891796" cy="310515"/>
          </a:xfrm>
          <a:prstGeom prst="rect">
            <a:avLst/>
          </a:prstGeom>
          <a:noFill/>
          <a:ln/>
        </p:spPr>
        <p:txBody>
          <a:bodyPr wrap="none" lIns="0" tIns="0" rIns="0" bIns="0" rtlCol="0" anchor="t"/>
          <a:lstStyle/>
          <a:p>
            <a:pPr marL="0" indent="0" algn="l">
              <a:lnSpc>
                <a:spcPts val="2400"/>
              </a:lnSpc>
              <a:buNone/>
            </a:pPr>
            <a:r>
              <a:rPr lang="en-US" sz="1950" b="1" kern="0" spc="-59" dirty="0">
                <a:solidFill>
                  <a:srgbClr val="E5E0DF"/>
                </a:solidFill>
                <a:latin typeface="Overpass Bold" pitchFamily="34" charset="0"/>
                <a:ea typeface="Overpass Bold" pitchFamily="34" charset="-122"/>
                <a:cs typeface="Overpass Bold" pitchFamily="34" charset="-120"/>
              </a:rPr>
              <a:t>Voice &amp; Regional Language Support</a:t>
            </a:r>
            <a:endParaRPr lang="en-US" sz="1950" dirty="0"/>
          </a:p>
        </p:txBody>
      </p:sp>
      <p:sp>
        <p:nvSpPr>
          <p:cNvPr id="17" name="Text 9">
            <a:extLst>
              <a:ext uri="{FF2B5EF4-FFF2-40B4-BE49-F238E27FC236}">
                <a16:creationId xmlns:a16="http://schemas.microsoft.com/office/drawing/2014/main" id="{2EDBFC05-DA9B-38F9-2321-94BA58D7CF0D}"/>
              </a:ext>
            </a:extLst>
          </p:cNvPr>
          <p:cNvSpPr/>
          <p:nvPr/>
        </p:nvSpPr>
        <p:spPr>
          <a:xfrm>
            <a:off x="6822281" y="4655678"/>
            <a:ext cx="6444020" cy="33789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Health information in your native language, your way</a:t>
            </a:r>
            <a:endParaRPr lang="en-US" sz="1650" dirty="0"/>
          </a:p>
        </p:txBody>
      </p:sp>
      <p:pic>
        <p:nvPicPr>
          <p:cNvPr id="18" name="Image 4" descr="preencoded.png">
            <a:extLst>
              <a:ext uri="{FF2B5EF4-FFF2-40B4-BE49-F238E27FC236}">
                <a16:creationId xmlns:a16="http://schemas.microsoft.com/office/drawing/2014/main" id="{12A33B36-B6B4-1C65-D367-473F40BDD3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419" y="5269752"/>
            <a:ext cx="528042" cy="528042"/>
          </a:xfrm>
          <a:prstGeom prst="rect">
            <a:avLst/>
          </a:prstGeom>
        </p:spPr>
      </p:pic>
      <p:sp>
        <p:nvSpPr>
          <p:cNvPr id="19" name="Text 10">
            <a:extLst>
              <a:ext uri="{FF2B5EF4-FFF2-40B4-BE49-F238E27FC236}">
                <a16:creationId xmlns:a16="http://schemas.microsoft.com/office/drawing/2014/main" id="{D536EFFE-A5A6-8BCA-4A3C-BDAEF7AD727C}"/>
              </a:ext>
            </a:extLst>
          </p:cNvPr>
          <p:cNvSpPr/>
          <p:nvPr/>
        </p:nvSpPr>
        <p:spPr>
          <a:xfrm>
            <a:off x="114419" y="5955076"/>
            <a:ext cx="3902273" cy="310515"/>
          </a:xfrm>
          <a:prstGeom prst="rect">
            <a:avLst/>
          </a:prstGeom>
          <a:noFill/>
          <a:ln/>
        </p:spPr>
        <p:txBody>
          <a:bodyPr wrap="none" lIns="0" tIns="0" rIns="0" bIns="0" rtlCol="0" anchor="t"/>
          <a:lstStyle/>
          <a:p>
            <a:pPr marL="0" indent="0" algn="l">
              <a:lnSpc>
                <a:spcPts val="2400"/>
              </a:lnSpc>
              <a:buNone/>
            </a:pPr>
            <a:r>
              <a:rPr lang="en-US" sz="1950" b="1" kern="0" spc="-59" dirty="0">
                <a:solidFill>
                  <a:srgbClr val="E5E0DF"/>
                </a:solidFill>
                <a:latin typeface="Overpass Bold" pitchFamily="34" charset="0"/>
                <a:ea typeface="Overpass Bold" pitchFamily="34" charset="-122"/>
                <a:cs typeface="Overpass Bold" pitchFamily="34" charset="-120"/>
              </a:rPr>
              <a:t>Handwritten Command Recognition</a:t>
            </a:r>
            <a:endParaRPr lang="en-US" sz="1950" dirty="0"/>
          </a:p>
        </p:txBody>
      </p:sp>
      <p:sp>
        <p:nvSpPr>
          <p:cNvPr id="20" name="Text 11">
            <a:extLst>
              <a:ext uri="{FF2B5EF4-FFF2-40B4-BE49-F238E27FC236}">
                <a16:creationId xmlns:a16="http://schemas.microsoft.com/office/drawing/2014/main" id="{B27F9D31-93C4-7131-8032-2DCC518AA9D3}"/>
              </a:ext>
            </a:extLst>
          </p:cNvPr>
          <p:cNvSpPr/>
          <p:nvPr/>
        </p:nvSpPr>
        <p:spPr>
          <a:xfrm>
            <a:off x="114419" y="6392273"/>
            <a:ext cx="6443901" cy="33789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Accessibility for all literacy levels and age groups</a:t>
            </a:r>
            <a:endParaRPr lang="en-US" sz="1650" dirty="0"/>
          </a:p>
        </p:txBody>
      </p:sp>
      <p:pic>
        <p:nvPicPr>
          <p:cNvPr id="21" name="Image 5" descr="preencoded.png">
            <a:extLst>
              <a:ext uri="{FF2B5EF4-FFF2-40B4-BE49-F238E27FC236}">
                <a16:creationId xmlns:a16="http://schemas.microsoft.com/office/drawing/2014/main" id="{4CCE629C-21B8-537B-40B7-A875987F40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22281" y="5163072"/>
            <a:ext cx="528042" cy="528042"/>
          </a:xfrm>
          <a:prstGeom prst="rect">
            <a:avLst/>
          </a:prstGeom>
        </p:spPr>
      </p:pic>
      <p:sp>
        <p:nvSpPr>
          <p:cNvPr id="22" name="Text 12">
            <a:extLst>
              <a:ext uri="{FF2B5EF4-FFF2-40B4-BE49-F238E27FC236}">
                <a16:creationId xmlns:a16="http://schemas.microsoft.com/office/drawing/2014/main" id="{7AFB1371-0277-A2EB-85FC-3D795A068B4A}"/>
              </a:ext>
            </a:extLst>
          </p:cNvPr>
          <p:cNvSpPr/>
          <p:nvPr/>
        </p:nvSpPr>
        <p:spPr>
          <a:xfrm>
            <a:off x="6822281" y="5955076"/>
            <a:ext cx="3485078" cy="310515"/>
          </a:xfrm>
          <a:prstGeom prst="rect">
            <a:avLst/>
          </a:prstGeom>
          <a:noFill/>
          <a:ln/>
        </p:spPr>
        <p:txBody>
          <a:bodyPr wrap="none" lIns="0" tIns="0" rIns="0" bIns="0" rtlCol="0" anchor="t"/>
          <a:lstStyle/>
          <a:p>
            <a:pPr marL="0" indent="0" algn="l">
              <a:lnSpc>
                <a:spcPts val="2400"/>
              </a:lnSpc>
              <a:buNone/>
            </a:pPr>
            <a:r>
              <a:rPr lang="en-US" sz="1950" b="1" kern="0" spc="-59" dirty="0">
                <a:solidFill>
                  <a:srgbClr val="E5E0DF"/>
                </a:solidFill>
                <a:latin typeface="Overpass Bold" pitchFamily="34" charset="0"/>
                <a:ea typeface="Overpass Bold" pitchFamily="34" charset="-122"/>
                <a:cs typeface="Overpass Bold" pitchFamily="34" charset="-120"/>
              </a:rPr>
              <a:t>Precautions &amp; Safety Guidelines</a:t>
            </a:r>
            <a:endParaRPr lang="en-US" sz="1950" dirty="0"/>
          </a:p>
        </p:txBody>
      </p:sp>
      <p:sp>
        <p:nvSpPr>
          <p:cNvPr id="23" name="Text 13">
            <a:extLst>
              <a:ext uri="{FF2B5EF4-FFF2-40B4-BE49-F238E27FC236}">
                <a16:creationId xmlns:a16="http://schemas.microsoft.com/office/drawing/2014/main" id="{DC8434BE-614E-E904-D21A-EB9265D2D9CE}"/>
              </a:ext>
            </a:extLst>
          </p:cNvPr>
          <p:cNvSpPr/>
          <p:nvPr/>
        </p:nvSpPr>
        <p:spPr>
          <a:xfrm>
            <a:off x="6822281" y="6392273"/>
            <a:ext cx="6444020" cy="33789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Proactive prevention measures for common health threats</a:t>
            </a:r>
            <a:endParaRPr lang="en-US" sz="1650" dirty="0"/>
          </a:p>
        </p:txBody>
      </p:sp>
      <p:pic>
        <p:nvPicPr>
          <p:cNvPr id="24" name="Image 0" descr="preencoded.png">
            <a:extLst>
              <a:ext uri="{FF2B5EF4-FFF2-40B4-BE49-F238E27FC236}">
                <a16:creationId xmlns:a16="http://schemas.microsoft.com/office/drawing/2014/main" id="{B28C2E87-1B3C-53E4-01C1-8C5D6CD617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419" y="1706449"/>
            <a:ext cx="528042" cy="528042"/>
          </a:xfrm>
          <a:prstGeom prst="rect">
            <a:avLst/>
          </a:prstGeom>
        </p:spPr>
      </p:pic>
    </p:spTree>
    <p:extLst>
      <p:ext uri="{BB962C8B-B14F-4D97-AF65-F5344CB8AC3E}">
        <p14:creationId xmlns:p14="http://schemas.microsoft.com/office/powerpoint/2010/main" val="1704833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71985" y="-20179"/>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8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657362" y="187350"/>
            <a:ext cx="4705411" cy="704017"/>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2220347" y="1076569"/>
            <a:ext cx="8672274" cy="563285"/>
          </a:xfrm>
          <a:prstGeom prst="rect">
            <a:avLst/>
          </a:prstGeom>
          <a:noFill/>
          <a:ln/>
        </p:spPr>
        <p:txBody>
          <a:bodyPr wrap="none" lIns="0" tIns="0" rIns="0" bIns="0" rtlCol="0" anchor="t"/>
          <a:lstStyle/>
          <a:p>
            <a:pPr marL="0" indent="0" algn="l">
              <a:lnSpc>
                <a:spcPts val="3150"/>
              </a:lnSpc>
              <a:buNone/>
            </a:pPr>
            <a:r>
              <a:rPr lang="en-US" sz="3200" b="1" kern="0" spc="-77" dirty="0">
                <a:solidFill>
                  <a:srgbClr val="FFFFFF"/>
                </a:solidFill>
                <a:latin typeface="Overpass Bold" pitchFamily="34" charset="0"/>
                <a:ea typeface="Overpass Bold" pitchFamily="34" charset="-122"/>
                <a:cs typeface="Overpass Bold" pitchFamily="34" charset="-120"/>
              </a:rPr>
              <a:t>Symptoms Checker — AI-Powered Triage System</a:t>
            </a:r>
            <a:endParaRPr lang="en-US" sz="3200" dirty="0"/>
          </a:p>
        </p:txBody>
      </p:sp>
      <p:sp>
        <p:nvSpPr>
          <p:cNvPr id="3" name="Text 0">
            <a:extLst>
              <a:ext uri="{FF2B5EF4-FFF2-40B4-BE49-F238E27FC236}">
                <a16:creationId xmlns:a16="http://schemas.microsoft.com/office/drawing/2014/main" id="{2EC5792C-282C-9EB6-7BA1-6405BDDAE553}"/>
              </a:ext>
            </a:extLst>
          </p:cNvPr>
          <p:cNvSpPr/>
          <p:nvPr/>
        </p:nvSpPr>
        <p:spPr>
          <a:xfrm>
            <a:off x="3926631" y="398668"/>
            <a:ext cx="5632490" cy="704017"/>
          </a:xfrm>
          <a:prstGeom prst="rect">
            <a:avLst/>
          </a:prstGeom>
          <a:noFill/>
          <a:ln/>
        </p:spPr>
        <p:txBody>
          <a:bodyPr wrap="none" lIns="0" tIns="0" rIns="0" bIns="0" rtlCol="0" anchor="t"/>
          <a:lstStyle/>
          <a:p>
            <a:pPr marL="0" indent="0" algn="l">
              <a:lnSpc>
                <a:spcPts val="3350"/>
              </a:lnSpc>
              <a:buNone/>
            </a:pPr>
            <a:r>
              <a:rPr lang="en-US" sz="4400" b="1" kern="0" spc="-81" dirty="0">
                <a:solidFill>
                  <a:srgbClr val="FFFFFF"/>
                </a:solidFill>
                <a:latin typeface="Overpass Bold" pitchFamily="34" charset="0"/>
                <a:ea typeface="Overpass Bold" pitchFamily="34" charset="-122"/>
                <a:cs typeface="Overpass Bold" pitchFamily="34" charset="-120"/>
              </a:rPr>
              <a:t>Feature Deep-Dive</a:t>
            </a:r>
            <a:endParaRPr lang="en-US" sz="4400" dirty="0"/>
          </a:p>
        </p:txBody>
      </p:sp>
      <p:sp>
        <p:nvSpPr>
          <p:cNvPr id="7" name="Text 0"/>
          <p:cNvSpPr/>
          <p:nvPr/>
        </p:nvSpPr>
        <p:spPr>
          <a:xfrm>
            <a:off x="12746319" y="0"/>
            <a:ext cx="3429476" cy="428625"/>
          </a:xfrm>
          <a:prstGeom prst="rect">
            <a:avLst/>
          </a:prstGeom>
          <a:noFill/>
          <a:ln/>
        </p:spPr>
        <p:txBody>
          <a:bodyPr wrap="none" lIns="0" tIns="0" rIns="0" bIns="0" rtlCol="0" anchor="t"/>
          <a:lstStyle/>
          <a:p>
            <a:pPr marL="0" indent="0" algn="l">
              <a:lnSpc>
                <a:spcPts val="3350"/>
              </a:lnSpc>
              <a:buNone/>
            </a:pPr>
            <a:endParaRPr lang="en-US" sz="2700" dirty="0"/>
          </a:p>
        </p:txBody>
      </p:sp>
      <p:sp>
        <p:nvSpPr>
          <p:cNvPr id="8" name="Text 1"/>
          <p:cNvSpPr/>
          <p:nvPr/>
        </p:nvSpPr>
        <p:spPr>
          <a:xfrm>
            <a:off x="12746319" y="443745"/>
            <a:ext cx="7482959" cy="3429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34" name="Text 26"/>
          <p:cNvSpPr/>
          <p:nvPr/>
        </p:nvSpPr>
        <p:spPr>
          <a:xfrm>
            <a:off x="18048172" y="3070145"/>
            <a:ext cx="1714738" cy="214312"/>
          </a:xfrm>
          <a:prstGeom prst="rect">
            <a:avLst/>
          </a:prstGeom>
          <a:noFill/>
          <a:ln/>
        </p:spPr>
        <p:txBody>
          <a:bodyPr wrap="none" lIns="0" tIns="0" rIns="0" bIns="0" rtlCol="0" anchor="t"/>
          <a:lstStyle/>
          <a:p>
            <a:pPr marL="0" indent="0" algn="l">
              <a:lnSpc>
                <a:spcPts val="1650"/>
              </a:lnSpc>
              <a:buNone/>
            </a:pPr>
            <a:endParaRPr lang="en-US" sz="1350" dirty="0"/>
          </a:p>
        </p:txBody>
      </p:sp>
      <p:sp>
        <p:nvSpPr>
          <p:cNvPr id="35" name="Text 27"/>
          <p:cNvSpPr/>
          <p:nvPr/>
        </p:nvSpPr>
        <p:spPr>
          <a:xfrm>
            <a:off x="18048172" y="3430191"/>
            <a:ext cx="2668548" cy="466249"/>
          </a:xfrm>
          <a:prstGeom prst="rect">
            <a:avLst/>
          </a:prstGeom>
          <a:noFill/>
          <a:ln/>
        </p:spPr>
        <p:txBody>
          <a:bodyPr wrap="square" lIns="0" tIns="0" rIns="0" bIns="0" rtlCol="0" anchor="t"/>
          <a:lstStyle/>
          <a:p>
            <a:pPr marL="0" indent="0" algn="l">
              <a:lnSpc>
                <a:spcPts val="1800"/>
              </a:lnSpc>
              <a:buNone/>
            </a:pPr>
            <a:endParaRPr lang="en-US" sz="1100" dirty="0"/>
          </a:p>
        </p:txBody>
      </p:sp>
      <p:sp>
        <p:nvSpPr>
          <p:cNvPr id="39" name="Text 30"/>
          <p:cNvSpPr/>
          <p:nvPr/>
        </p:nvSpPr>
        <p:spPr>
          <a:xfrm>
            <a:off x="18048172" y="4364117"/>
            <a:ext cx="1714738" cy="214312"/>
          </a:xfrm>
          <a:prstGeom prst="rect">
            <a:avLst/>
          </a:prstGeom>
          <a:noFill/>
          <a:ln/>
        </p:spPr>
        <p:txBody>
          <a:bodyPr wrap="none" lIns="0" tIns="0" rIns="0" bIns="0" rtlCol="0" anchor="t"/>
          <a:lstStyle/>
          <a:p>
            <a:pPr marL="0" indent="0" algn="l">
              <a:lnSpc>
                <a:spcPts val="1650"/>
              </a:lnSpc>
              <a:buNone/>
            </a:pPr>
            <a:endParaRPr lang="en-US" sz="1350" dirty="0"/>
          </a:p>
        </p:txBody>
      </p:sp>
      <p:sp>
        <p:nvSpPr>
          <p:cNvPr id="40" name="Text 31"/>
          <p:cNvSpPr/>
          <p:nvPr/>
        </p:nvSpPr>
        <p:spPr>
          <a:xfrm>
            <a:off x="18048172" y="4724162"/>
            <a:ext cx="2668548" cy="466249"/>
          </a:xfrm>
          <a:prstGeom prst="rect">
            <a:avLst/>
          </a:prstGeom>
          <a:noFill/>
          <a:ln/>
        </p:spPr>
        <p:txBody>
          <a:bodyPr wrap="square" lIns="0" tIns="0" rIns="0" bIns="0" rtlCol="0" anchor="t"/>
          <a:lstStyle/>
          <a:p>
            <a:pPr marL="0" indent="0" algn="l">
              <a:lnSpc>
                <a:spcPts val="1800"/>
              </a:lnSpc>
              <a:buNone/>
            </a:pPr>
            <a:endParaRPr lang="en-US" sz="1100" dirty="0"/>
          </a:p>
        </p:txBody>
      </p:sp>
      <p:sp>
        <p:nvSpPr>
          <p:cNvPr id="50" name="Text 1"/>
          <p:cNvSpPr/>
          <p:nvPr/>
        </p:nvSpPr>
        <p:spPr>
          <a:xfrm>
            <a:off x="872678" y="7324259"/>
            <a:ext cx="6853952" cy="406122"/>
          </a:xfrm>
          <a:prstGeom prst="rect">
            <a:avLst/>
          </a:prstGeom>
          <a:noFill/>
          <a:ln/>
        </p:spPr>
        <p:txBody>
          <a:bodyPr wrap="none" lIns="0" tIns="0" rIns="0" bIns="0" rtlCol="0" anchor="t"/>
          <a:lstStyle/>
          <a:p>
            <a:pPr marL="0" indent="0" algn="l">
              <a:lnSpc>
                <a:spcPts val="3150"/>
              </a:lnSpc>
              <a:buNone/>
            </a:pPr>
            <a:endParaRPr lang="en-US" sz="2550" dirty="0"/>
          </a:p>
        </p:txBody>
      </p:sp>
      <p:pic>
        <p:nvPicPr>
          <p:cNvPr id="51" name="Image 0" descr="preencoded.png"/>
          <p:cNvPicPr>
            <a:picLocks noChangeAspect="1"/>
          </p:cNvPicPr>
          <p:nvPr/>
        </p:nvPicPr>
        <p:blipFill>
          <a:blip r:embed="rId4"/>
          <a:stretch>
            <a:fillRect/>
          </a:stretch>
        </p:blipFill>
        <p:spPr>
          <a:xfrm>
            <a:off x="434984" y="1756133"/>
            <a:ext cx="5835618" cy="826843"/>
          </a:xfrm>
          <a:prstGeom prst="rect">
            <a:avLst/>
          </a:prstGeom>
        </p:spPr>
      </p:pic>
      <p:sp>
        <p:nvSpPr>
          <p:cNvPr id="52" name="Text 2"/>
          <p:cNvSpPr/>
          <p:nvPr/>
        </p:nvSpPr>
        <p:spPr>
          <a:xfrm>
            <a:off x="2570373" y="2701202"/>
            <a:ext cx="2030968" cy="253841"/>
          </a:xfrm>
          <a:prstGeom prst="rect">
            <a:avLst/>
          </a:prstGeom>
          <a:noFill/>
          <a:ln/>
        </p:spPr>
        <p:txBody>
          <a:bodyPr wrap="none" lIns="0" tIns="0" rIns="0" bIns="0" rtlCol="0" anchor="t"/>
          <a:lstStyle/>
          <a:p>
            <a:pPr marL="0" indent="0" algn="l">
              <a:lnSpc>
                <a:spcPts val="1950"/>
              </a:lnSpc>
              <a:buNone/>
            </a:pPr>
            <a:r>
              <a:rPr lang="en-US" b="1" kern="0" spc="-48" dirty="0">
                <a:solidFill>
                  <a:srgbClr val="E5E0DF"/>
                </a:solidFill>
                <a:latin typeface="Overpass Bold" pitchFamily="34" charset="0"/>
                <a:ea typeface="Overpass Bold" pitchFamily="34" charset="-122"/>
                <a:cs typeface="Overpass Bold" pitchFamily="34" charset="-120"/>
              </a:rPr>
              <a:t>User Input</a:t>
            </a:r>
            <a:endParaRPr lang="en-US" dirty="0"/>
          </a:p>
        </p:txBody>
      </p:sp>
      <p:sp>
        <p:nvSpPr>
          <p:cNvPr id="53" name="Text 3"/>
          <p:cNvSpPr/>
          <p:nvPr/>
        </p:nvSpPr>
        <p:spPr>
          <a:xfrm>
            <a:off x="743614" y="2967392"/>
            <a:ext cx="6366034" cy="276225"/>
          </a:xfrm>
          <a:prstGeom prst="rect">
            <a:avLst/>
          </a:prstGeom>
          <a:noFill/>
          <a:ln/>
        </p:spPr>
        <p:txBody>
          <a:bodyPr wrap="none" lIns="0" tIns="0" rIns="0" bIns="0" rtlCol="0" anchor="t"/>
          <a:lstStyle/>
          <a:p>
            <a:pPr marL="0" indent="0" algn="l">
              <a:lnSpc>
                <a:spcPts val="2150"/>
              </a:lnSpc>
              <a:buNone/>
            </a:pPr>
            <a:r>
              <a:rPr lang="en-US" sz="1400" dirty="0">
                <a:solidFill>
                  <a:srgbClr val="E5E0DF"/>
                </a:solidFill>
                <a:latin typeface="Overpass" pitchFamily="34" charset="0"/>
                <a:ea typeface="Overpass" pitchFamily="34" charset="-122"/>
                <a:cs typeface="Overpass" pitchFamily="34" charset="-120"/>
              </a:rPr>
              <a:t>Natural language symptom description in any supported language</a:t>
            </a:r>
            <a:endParaRPr lang="en-US" sz="1400" dirty="0"/>
          </a:p>
        </p:txBody>
      </p:sp>
      <p:pic>
        <p:nvPicPr>
          <p:cNvPr id="54" name="Image 1" descr="preencoded.png"/>
          <p:cNvPicPr>
            <a:picLocks noChangeAspect="1"/>
          </p:cNvPicPr>
          <p:nvPr/>
        </p:nvPicPr>
        <p:blipFill>
          <a:blip r:embed="rId5"/>
          <a:stretch>
            <a:fillRect/>
          </a:stretch>
        </p:blipFill>
        <p:spPr>
          <a:xfrm>
            <a:off x="6296288" y="1727239"/>
            <a:ext cx="5835618" cy="855737"/>
          </a:xfrm>
          <a:prstGeom prst="rect">
            <a:avLst/>
          </a:prstGeom>
        </p:spPr>
      </p:pic>
      <p:sp>
        <p:nvSpPr>
          <p:cNvPr id="55" name="Text 4"/>
          <p:cNvSpPr/>
          <p:nvPr/>
        </p:nvSpPr>
        <p:spPr>
          <a:xfrm>
            <a:off x="8362773" y="2733167"/>
            <a:ext cx="2030968" cy="253841"/>
          </a:xfrm>
          <a:prstGeom prst="rect">
            <a:avLst/>
          </a:prstGeom>
          <a:noFill/>
          <a:ln/>
        </p:spPr>
        <p:txBody>
          <a:bodyPr wrap="none" lIns="0" tIns="0" rIns="0" bIns="0" rtlCol="0" anchor="t"/>
          <a:lstStyle/>
          <a:p>
            <a:pPr marL="0" indent="0" algn="l">
              <a:lnSpc>
                <a:spcPts val="1950"/>
              </a:lnSpc>
              <a:buNone/>
            </a:pPr>
            <a:r>
              <a:rPr lang="en-US" b="1" kern="0" spc="-48" dirty="0">
                <a:solidFill>
                  <a:srgbClr val="E5E0DF"/>
                </a:solidFill>
                <a:latin typeface="Overpass Bold" pitchFamily="34" charset="0"/>
                <a:ea typeface="Overpass Bold" pitchFamily="34" charset="-122"/>
                <a:cs typeface="Overpass Bold" pitchFamily="34" charset="-120"/>
              </a:rPr>
              <a:t>NLP Analysis</a:t>
            </a:r>
            <a:endParaRPr lang="en-US" dirty="0"/>
          </a:p>
        </p:txBody>
      </p:sp>
      <p:sp>
        <p:nvSpPr>
          <p:cNvPr id="56" name="Text 5"/>
          <p:cNvSpPr/>
          <p:nvPr/>
        </p:nvSpPr>
        <p:spPr>
          <a:xfrm>
            <a:off x="6556484" y="3042910"/>
            <a:ext cx="6366034" cy="276225"/>
          </a:xfrm>
          <a:prstGeom prst="rect">
            <a:avLst/>
          </a:prstGeom>
          <a:noFill/>
          <a:ln/>
        </p:spPr>
        <p:txBody>
          <a:bodyPr wrap="none" lIns="0" tIns="0" rIns="0" bIns="0" rtlCol="0" anchor="t"/>
          <a:lstStyle/>
          <a:p>
            <a:pPr marL="0" indent="0" algn="l">
              <a:lnSpc>
                <a:spcPts val="2150"/>
              </a:lnSpc>
              <a:buNone/>
            </a:pPr>
            <a:r>
              <a:rPr lang="en-US" sz="1400" dirty="0">
                <a:solidFill>
                  <a:srgbClr val="E5E0DF"/>
                </a:solidFill>
                <a:latin typeface="Overpass" pitchFamily="34" charset="0"/>
                <a:ea typeface="Overpass" pitchFamily="34" charset="-122"/>
                <a:cs typeface="Overpass" pitchFamily="34" charset="-120"/>
              </a:rPr>
              <a:t>Advanced processing maps symptoms to potential conditions</a:t>
            </a:r>
            <a:endParaRPr lang="en-US" sz="1400" dirty="0"/>
          </a:p>
        </p:txBody>
      </p:sp>
      <p:pic>
        <p:nvPicPr>
          <p:cNvPr id="57" name="Image 2" descr="preencoded.png"/>
          <p:cNvPicPr>
            <a:picLocks noChangeAspect="1"/>
          </p:cNvPicPr>
          <p:nvPr/>
        </p:nvPicPr>
        <p:blipFill>
          <a:blip r:embed="rId6"/>
          <a:stretch>
            <a:fillRect/>
          </a:stretch>
        </p:blipFill>
        <p:spPr>
          <a:xfrm>
            <a:off x="434985" y="3564967"/>
            <a:ext cx="5861304" cy="826842"/>
          </a:xfrm>
          <a:prstGeom prst="rect">
            <a:avLst/>
          </a:prstGeom>
        </p:spPr>
      </p:pic>
      <p:sp>
        <p:nvSpPr>
          <p:cNvPr id="58" name="Text 6"/>
          <p:cNvSpPr/>
          <p:nvPr/>
        </p:nvSpPr>
        <p:spPr>
          <a:xfrm>
            <a:off x="2337309" y="4534505"/>
            <a:ext cx="2030968" cy="253841"/>
          </a:xfrm>
          <a:prstGeom prst="rect">
            <a:avLst/>
          </a:prstGeom>
          <a:noFill/>
          <a:ln/>
        </p:spPr>
        <p:txBody>
          <a:bodyPr wrap="none" lIns="0" tIns="0" rIns="0" bIns="0" rtlCol="0" anchor="t"/>
          <a:lstStyle/>
          <a:p>
            <a:pPr marL="0" indent="0" algn="l">
              <a:lnSpc>
                <a:spcPts val="1950"/>
              </a:lnSpc>
              <a:buNone/>
            </a:pPr>
            <a:r>
              <a:rPr lang="en-US" b="1" kern="0" spc="-48" dirty="0">
                <a:solidFill>
                  <a:srgbClr val="E5E0DF"/>
                </a:solidFill>
                <a:latin typeface="Overpass Bold" pitchFamily="34" charset="0"/>
                <a:ea typeface="Overpass Bold" pitchFamily="34" charset="-122"/>
                <a:cs typeface="Overpass Bold" pitchFamily="34" charset="-120"/>
              </a:rPr>
              <a:t>Risk Assessment</a:t>
            </a:r>
            <a:endParaRPr lang="en-US" dirty="0"/>
          </a:p>
        </p:txBody>
      </p:sp>
      <p:sp>
        <p:nvSpPr>
          <p:cNvPr id="59" name="Text 7"/>
          <p:cNvSpPr/>
          <p:nvPr/>
        </p:nvSpPr>
        <p:spPr>
          <a:xfrm>
            <a:off x="1721467" y="4812897"/>
            <a:ext cx="6366034" cy="276225"/>
          </a:xfrm>
          <a:prstGeom prst="rect">
            <a:avLst/>
          </a:prstGeom>
          <a:noFill/>
          <a:ln/>
        </p:spPr>
        <p:txBody>
          <a:bodyPr wrap="none" lIns="0" tIns="0" rIns="0" bIns="0" rtlCol="0" anchor="t"/>
          <a:lstStyle/>
          <a:p>
            <a:pPr marL="0" indent="0" algn="l">
              <a:lnSpc>
                <a:spcPts val="2150"/>
              </a:lnSpc>
              <a:buNone/>
            </a:pPr>
            <a:r>
              <a:rPr lang="en-US" sz="1600" dirty="0">
                <a:solidFill>
                  <a:srgbClr val="E5E0DF"/>
                </a:solidFill>
                <a:latin typeface="Overpass" pitchFamily="34" charset="0"/>
                <a:ea typeface="Overpass" pitchFamily="34" charset="-122"/>
                <a:cs typeface="Overpass" pitchFamily="34" charset="-120"/>
              </a:rPr>
              <a:t>Categorises as mild, moderate, or </a:t>
            </a:r>
            <a:r>
              <a:rPr lang="en-US" sz="1400" dirty="0">
                <a:solidFill>
                  <a:srgbClr val="E5E0DF"/>
                </a:solidFill>
                <a:latin typeface="Overpass" pitchFamily="34" charset="0"/>
                <a:ea typeface="Overpass" pitchFamily="34" charset="-122"/>
                <a:cs typeface="Overpass" pitchFamily="34" charset="-120"/>
              </a:rPr>
              <a:t>urgent</a:t>
            </a:r>
            <a:endParaRPr lang="en-US" sz="1400" dirty="0"/>
          </a:p>
        </p:txBody>
      </p:sp>
      <p:pic>
        <p:nvPicPr>
          <p:cNvPr id="60" name="Image 3" descr="preencoded.png"/>
          <p:cNvPicPr>
            <a:picLocks noChangeAspect="1"/>
          </p:cNvPicPr>
          <p:nvPr/>
        </p:nvPicPr>
        <p:blipFill>
          <a:blip r:embed="rId7"/>
          <a:stretch>
            <a:fillRect/>
          </a:stretch>
        </p:blipFill>
        <p:spPr>
          <a:xfrm>
            <a:off x="6524333" y="3537538"/>
            <a:ext cx="5667667" cy="855737"/>
          </a:xfrm>
          <a:prstGeom prst="rect">
            <a:avLst/>
          </a:prstGeom>
        </p:spPr>
      </p:pic>
      <p:sp>
        <p:nvSpPr>
          <p:cNvPr id="61" name="Text 8"/>
          <p:cNvSpPr/>
          <p:nvPr/>
        </p:nvSpPr>
        <p:spPr>
          <a:xfrm>
            <a:off x="8640555" y="4578429"/>
            <a:ext cx="2030968" cy="253841"/>
          </a:xfrm>
          <a:prstGeom prst="rect">
            <a:avLst/>
          </a:prstGeom>
          <a:noFill/>
          <a:ln/>
        </p:spPr>
        <p:txBody>
          <a:bodyPr wrap="none" lIns="0" tIns="0" rIns="0" bIns="0" rtlCol="0" anchor="t"/>
          <a:lstStyle/>
          <a:p>
            <a:pPr marL="0" indent="0" algn="l">
              <a:lnSpc>
                <a:spcPts val="1950"/>
              </a:lnSpc>
              <a:buNone/>
            </a:pPr>
            <a:r>
              <a:rPr lang="en-US" b="1" kern="0" spc="-48" dirty="0">
                <a:solidFill>
                  <a:srgbClr val="E5E0DF"/>
                </a:solidFill>
                <a:latin typeface="Overpass Bold" pitchFamily="34" charset="0"/>
                <a:ea typeface="Overpass Bold" pitchFamily="34" charset="-122"/>
                <a:cs typeface="Overpass Bold" pitchFamily="34" charset="-120"/>
              </a:rPr>
              <a:t>Guidance</a:t>
            </a:r>
            <a:endParaRPr lang="en-US" dirty="0"/>
          </a:p>
        </p:txBody>
      </p:sp>
      <p:sp>
        <p:nvSpPr>
          <p:cNvPr id="62" name="Text 9"/>
          <p:cNvSpPr/>
          <p:nvPr/>
        </p:nvSpPr>
        <p:spPr>
          <a:xfrm>
            <a:off x="7282170" y="4812897"/>
            <a:ext cx="6366034" cy="276225"/>
          </a:xfrm>
          <a:prstGeom prst="rect">
            <a:avLst/>
          </a:prstGeom>
          <a:noFill/>
          <a:ln/>
        </p:spPr>
        <p:txBody>
          <a:bodyPr wrap="none" lIns="0" tIns="0" rIns="0" bIns="0" rtlCol="0" anchor="t"/>
          <a:lstStyle/>
          <a:p>
            <a:pPr marL="0" indent="0" algn="l">
              <a:lnSpc>
                <a:spcPts val="2150"/>
              </a:lnSpc>
              <a:buNone/>
            </a:pPr>
            <a:r>
              <a:rPr lang="en-US" sz="1600" dirty="0">
                <a:solidFill>
                  <a:srgbClr val="E5E0DF"/>
                </a:solidFill>
                <a:latin typeface="Overpass" pitchFamily="34" charset="0"/>
                <a:ea typeface="Overpass" pitchFamily="34" charset="-122"/>
                <a:cs typeface="Overpass" pitchFamily="34" charset="-120"/>
              </a:rPr>
              <a:t>Provides appropriate recommendations and next steps</a:t>
            </a:r>
            <a:endParaRPr lang="en-US" sz="1600" dirty="0"/>
          </a:p>
        </p:txBody>
      </p:sp>
      <p:sp>
        <p:nvSpPr>
          <p:cNvPr id="1030" name="Shape 16"/>
          <p:cNvSpPr/>
          <p:nvPr/>
        </p:nvSpPr>
        <p:spPr>
          <a:xfrm>
            <a:off x="2453640" y="5224997"/>
            <a:ext cx="7299960" cy="1556480"/>
          </a:xfrm>
          <a:prstGeom prst="roundRect">
            <a:avLst>
              <a:gd name="adj" fmla="val 3883"/>
            </a:avLst>
          </a:prstGeom>
          <a:solidFill>
            <a:srgbClr val="4C0124"/>
          </a:solidFill>
          <a:ln/>
        </p:spPr>
      </p:sp>
      <p:pic>
        <p:nvPicPr>
          <p:cNvPr id="1035" name="Image 4" descr="preencoded.png"/>
          <p:cNvPicPr>
            <a:picLocks noChangeAspect="1"/>
          </p:cNvPicPr>
          <p:nvPr/>
        </p:nvPicPr>
        <p:blipFill>
          <a:blip r:embed="rId8"/>
          <a:stretch>
            <a:fillRect/>
          </a:stretch>
        </p:blipFill>
        <p:spPr>
          <a:xfrm>
            <a:off x="2744727" y="5298240"/>
            <a:ext cx="430829" cy="344543"/>
          </a:xfrm>
          <a:prstGeom prst="rect">
            <a:avLst/>
          </a:prstGeom>
        </p:spPr>
      </p:pic>
      <p:sp>
        <p:nvSpPr>
          <p:cNvPr id="1036" name="Text 17"/>
          <p:cNvSpPr/>
          <p:nvPr/>
        </p:nvSpPr>
        <p:spPr>
          <a:xfrm>
            <a:off x="3186330" y="5303009"/>
            <a:ext cx="2030968" cy="253841"/>
          </a:xfrm>
          <a:prstGeom prst="rect">
            <a:avLst/>
          </a:prstGeom>
          <a:noFill/>
          <a:ln/>
        </p:spPr>
        <p:txBody>
          <a:bodyPr wrap="none" lIns="0" tIns="0" rIns="0" bIns="0" rtlCol="0" anchor="t"/>
          <a:lstStyle/>
          <a:p>
            <a:pPr marL="0" indent="0" algn="l">
              <a:lnSpc>
                <a:spcPts val="1950"/>
              </a:lnSpc>
              <a:buNone/>
            </a:pPr>
            <a:r>
              <a:rPr lang="en-US" b="1" kern="0" spc="-48" dirty="0">
                <a:solidFill>
                  <a:srgbClr val="FFFFFF"/>
                </a:solidFill>
                <a:latin typeface="Overpass Bold" pitchFamily="34" charset="0"/>
                <a:ea typeface="Overpass Bold" pitchFamily="34" charset="-122"/>
                <a:cs typeface="Overpass Bold" pitchFamily="34" charset="-120"/>
              </a:rPr>
              <a:t>Real Example</a:t>
            </a:r>
            <a:endParaRPr lang="en-US" dirty="0"/>
          </a:p>
        </p:txBody>
      </p:sp>
      <p:sp>
        <p:nvSpPr>
          <p:cNvPr id="1037" name="Text 18"/>
          <p:cNvSpPr/>
          <p:nvPr/>
        </p:nvSpPr>
        <p:spPr>
          <a:xfrm>
            <a:off x="3171090" y="5681265"/>
            <a:ext cx="6421279" cy="276225"/>
          </a:xfrm>
          <a:prstGeom prst="rect">
            <a:avLst/>
          </a:prstGeom>
          <a:noFill/>
          <a:ln/>
        </p:spPr>
        <p:txBody>
          <a:bodyPr wrap="none" lIns="0" tIns="0" rIns="0" bIns="0" rtlCol="0" anchor="t"/>
          <a:lstStyle/>
          <a:p>
            <a:pPr marL="0" indent="0" algn="l">
              <a:lnSpc>
                <a:spcPts val="2150"/>
              </a:lnSpc>
              <a:buNone/>
            </a:pPr>
            <a:r>
              <a:rPr lang="en-US" sz="1600" b="1" dirty="0">
                <a:solidFill>
                  <a:srgbClr val="FFFFFF"/>
                </a:solidFill>
                <a:latin typeface="Overpass" pitchFamily="34" charset="0"/>
                <a:ea typeface="Overpass" pitchFamily="34" charset="-122"/>
                <a:cs typeface="Overpass" pitchFamily="34" charset="-120"/>
              </a:rPr>
              <a:t>User:</a:t>
            </a:r>
            <a:r>
              <a:rPr lang="en-US" sz="1600" dirty="0">
                <a:solidFill>
                  <a:srgbClr val="FFFFFF"/>
                </a:solidFill>
                <a:latin typeface="Overpass" pitchFamily="34" charset="0"/>
                <a:ea typeface="Overpass" pitchFamily="34" charset="-122"/>
                <a:cs typeface="Overpass" pitchFamily="34" charset="-120"/>
              </a:rPr>
              <a:t> "मुझे बुखार और सिरदर्द है" (I have fever and headache)</a:t>
            </a:r>
            <a:endParaRPr lang="en-US" sz="1600" dirty="0"/>
          </a:p>
        </p:txBody>
      </p:sp>
      <p:sp>
        <p:nvSpPr>
          <p:cNvPr id="1038" name="Text 19"/>
          <p:cNvSpPr/>
          <p:nvPr/>
        </p:nvSpPr>
        <p:spPr>
          <a:xfrm>
            <a:off x="3171090" y="6112748"/>
            <a:ext cx="6421279" cy="552450"/>
          </a:xfrm>
          <a:prstGeom prst="rect">
            <a:avLst/>
          </a:prstGeom>
          <a:noFill/>
          <a:ln/>
        </p:spPr>
        <p:txBody>
          <a:bodyPr wrap="square" lIns="0" tIns="0" rIns="0" bIns="0" rtlCol="0" anchor="t"/>
          <a:lstStyle/>
          <a:p>
            <a:pPr marL="0" indent="0" algn="l">
              <a:lnSpc>
                <a:spcPts val="2150"/>
              </a:lnSpc>
              <a:buNone/>
            </a:pPr>
            <a:r>
              <a:rPr lang="en-US" sz="1600" b="1" dirty="0">
                <a:solidFill>
                  <a:srgbClr val="FFFFFF"/>
                </a:solidFill>
                <a:latin typeface="Overpass" pitchFamily="34" charset="0"/>
                <a:ea typeface="Overpass" pitchFamily="34" charset="-122"/>
                <a:cs typeface="Overpass" pitchFamily="34" charset="-120"/>
              </a:rPr>
              <a:t>Bot Response:</a:t>
            </a:r>
            <a:r>
              <a:rPr lang="en-US" sz="1600" dirty="0">
                <a:solidFill>
                  <a:srgbClr val="FFFFFF"/>
                </a:solidFill>
                <a:latin typeface="Overpass" pitchFamily="34" charset="0"/>
                <a:ea typeface="Overpass" pitchFamily="34" charset="-122"/>
                <a:cs typeface="Overpass" pitchFamily="34" charset="-120"/>
              </a:rPr>
              <a:t> Analyses symptoms → Assesses severity → Provides self-care guidance → Suggests nearest health centre if needed</a:t>
            </a:r>
            <a:endParaRPr lang="en-US" sz="1600" dirty="0"/>
          </a:p>
        </p:txBody>
      </p:sp>
    </p:spTree>
    <p:extLst>
      <p:ext uri="{BB962C8B-B14F-4D97-AF65-F5344CB8AC3E}">
        <p14:creationId xmlns:p14="http://schemas.microsoft.com/office/powerpoint/2010/main" val="418003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89064"/>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657362" y="187350"/>
            <a:ext cx="4398618" cy="704017"/>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2506904" y="1100949"/>
            <a:ext cx="8672274" cy="563285"/>
          </a:xfrm>
          <a:prstGeom prst="rect">
            <a:avLst/>
          </a:prstGeom>
          <a:noFill/>
          <a:ln/>
        </p:spPr>
        <p:txBody>
          <a:bodyPr wrap="none" lIns="0" tIns="0" rIns="0" bIns="0" rtlCol="0" anchor="t"/>
          <a:lstStyle/>
          <a:p>
            <a:pPr marL="0" indent="0" algn="l">
              <a:lnSpc>
                <a:spcPts val="2800"/>
              </a:lnSpc>
              <a:buNone/>
            </a:pPr>
            <a:r>
              <a:rPr lang="en-US" sz="3200" b="1" kern="0" spc="-68" dirty="0">
                <a:solidFill>
                  <a:srgbClr val="FFFFFF"/>
                </a:solidFill>
                <a:latin typeface="Overpass Bold" pitchFamily="34" charset="0"/>
                <a:ea typeface="Overpass Bold" pitchFamily="34" charset="-122"/>
                <a:cs typeface="Overpass Bold" pitchFamily="34" charset="-120"/>
              </a:rPr>
              <a:t>Vaccination Tracker — Never Miss a Shot</a:t>
            </a:r>
            <a:endParaRPr lang="en-US" sz="3200" dirty="0"/>
          </a:p>
        </p:txBody>
      </p:sp>
      <p:sp>
        <p:nvSpPr>
          <p:cNvPr id="3" name="Text 0">
            <a:extLst>
              <a:ext uri="{FF2B5EF4-FFF2-40B4-BE49-F238E27FC236}">
                <a16:creationId xmlns:a16="http://schemas.microsoft.com/office/drawing/2014/main" id="{2EC5792C-282C-9EB6-7BA1-6405BDDAE553}"/>
              </a:ext>
            </a:extLst>
          </p:cNvPr>
          <p:cNvSpPr/>
          <p:nvPr/>
        </p:nvSpPr>
        <p:spPr>
          <a:xfrm>
            <a:off x="3776851" y="399845"/>
            <a:ext cx="5632490" cy="704017"/>
          </a:xfrm>
          <a:prstGeom prst="rect">
            <a:avLst/>
          </a:prstGeom>
          <a:noFill/>
          <a:ln/>
        </p:spPr>
        <p:txBody>
          <a:bodyPr wrap="none" lIns="0" tIns="0" rIns="0" bIns="0" rtlCol="0" anchor="t"/>
          <a:lstStyle/>
          <a:p>
            <a:pPr marL="0" indent="0" algn="l">
              <a:lnSpc>
                <a:spcPts val="3350"/>
              </a:lnSpc>
              <a:buNone/>
            </a:pPr>
            <a:r>
              <a:rPr lang="en-US" sz="4400" b="1" kern="0" spc="-81" dirty="0">
                <a:solidFill>
                  <a:srgbClr val="FFFFFF"/>
                </a:solidFill>
                <a:latin typeface="Overpass Bold" pitchFamily="34" charset="0"/>
                <a:ea typeface="Overpass Bold" pitchFamily="34" charset="-122"/>
                <a:cs typeface="Overpass Bold" pitchFamily="34" charset="-120"/>
              </a:rPr>
              <a:t>Feature Deep-Dive</a:t>
            </a:r>
            <a:endParaRPr lang="en-US" sz="4400" dirty="0"/>
          </a:p>
        </p:txBody>
      </p:sp>
      <p:sp>
        <p:nvSpPr>
          <p:cNvPr id="7" name="Text 0"/>
          <p:cNvSpPr/>
          <p:nvPr/>
        </p:nvSpPr>
        <p:spPr>
          <a:xfrm>
            <a:off x="12746319" y="0"/>
            <a:ext cx="3429476" cy="428625"/>
          </a:xfrm>
          <a:prstGeom prst="rect">
            <a:avLst/>
          </a:prstGeom>
          <a:noFill/>
          <a:ln/>
        </p:spPr>
        <p:txBody>
          <a:bodyPr wrap="none" lIns="0" tIns="0" rIns="0" bIns="0" rtlCol="0" anchor="t"/>
          <a:lstStyle/>
          <a:p>
            <a:pPr marL="0" indent="0" algn="l">
              <a:lnSpc>
                <a:spcPts val="3350"/>
              </a:lnSpc>
              <a:buNone/>
            </a:pPr>
            <a:endParaRPr lang="en-US" sz="2700" dirty="0"/>
          </a:p>
        </p:txBody>
      </p:sp>
      <p:sp>
        <p:nvSpPr>
          <p:cNvPr id="8" name="Text 1"/>
          <p:cNvSpPr/>
          <p:nvPr/>
        </p:nvSpPr>
        <p:spPr>
          <a:xfrm>
            <a:off x="12746319" y="443745"/>
            <a:ext cx="7482959" cy="3429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9" name="Text 2"/>
          <p:cNvSpPr/>
          <p:nvPr/>
        </p:nvSpPr>
        <p:spPr>
          <a:xfrm>
            <a:off x="854417" y="1710807"/>
            <a:ext cx="2057638" cy="257175"/>
          </a:xfrm>
          <a:prstGeom prst="rect">
            <a:avLst/>
          </a:prstGeom>
          <a:noFill/>
          <a:ln/>
        </p:spPr>
        <p:txBody>
          <a:bodyPr wrap="none" lIns="0" tIns="0" rIns="0" bIns="0" rtlCol="0" anchor="t"/>
          <a:lstStyle/>
          <a:p>
            <a:pPr>
              <a:lnSpc>
                <a:spcPts val="2000"/>
              </a:lnSpc>
            </a:pPr>
            <a:r>
              <a:rPr lang="en-US" sz="2000" b="1" kern="0" spc="-51" dirty="0">
                <a:solidFill>
                  <a:srgbClr val="F20374"/>
                </a:solidFill>
                <a:latin typeface="Overpass Bold" pitchFamily="34" charset="0"/>
                <a:ea typeface="Overpass Bold" pitchFamily="34" charset="-122"/>
                <a:cs typeface="Overpass Bold" pitchFamily="34" charset="-120"/>
              </a:rPr>
              <a:t>Smart Scheduling</a:t>
            </a:r>
            <a:endParaRPr lang="en-US" sz="2000" dirty="0">
              <a:solidFill>
                <a:srgbClr val="F20374"/>
              </a:solidFill>
            </a:endParaRPr>
          </a:p>
          <a:p>
            <a:pPr marL="0" indent="0" algn="l">
              <a:lnSpc>
                <a:spcPts val="2000"/>
              </a:lnSpc>
              <a:buNone/>
            </a:pPr>
            <a:endParaRPr lang="en-US" sz="2000" dirty="0">
              <a:solidFill>
                <a:srgbClr val="F20374"/>
              </a:solidFill>
            </a:endParaRPr>
          </a:p>
        </p:txBody>
      </p:sp>
      <p:sp>
        <p:nvSpPr>
          <p:cNvPr id="26" name="Text 19"/>
          <p:cNvSpPr/>
          <p:nvPr/>
        </p:nvSpPr>
        <p:spPr>
          <a:xfrm>
            <a:off x="8247620" y="1665387"/>
            <a:ext cx="2057638" cy="257175"/>
          </a:xfrm>
          <a:prstGeom prst="rect">
            <a:avLst/>
          </a:prstGeom>
          <a:noFill/>
          <a:ln/>
        </p:spPr>
        <p:txBody>
          <a:bodyPr wrap="none" lIns="0" tIns="0" rIns="0" bIns="0" rtlCol="0" anchor="t"/>
          <a:lstStyle/>
          <a:p>
            <a:pPr>
              <a:lnSpc>
                <a:spcPts val="2000"/>
              </a:lnSpc>
            </a:pPr>
            <a:r>
              <a:rPr lang="en-US" sz="2000" b="1" kern="0" spc="-51" dirty="0">
                <a:solidFill>
                  <a:srgbClr val="F20374"/>
                </a:solidFill>
                <a:latin typeface="Overpass Bold" pitchFamily="34" charset="0"/>
                <a:ea typeface="Overpass Bold" pitchFamily="34" charset="-122"/>
                <a:cs typeface="Overpass Bold" pitchFamily="34" charset="-120"/>
              </a:rPr>
              <a:t>Complete Coverage</a:t>
            </a:r>
            <a:endParaRPr lang="en-US" sz="2000" dirty="0">
              <a:solidFill>
                <a:srgbClr val="F20374"/>
              </a:solidFill>
            </a:endParaRPr>
          </a:p>
        </p:txBody>
      </p:sp>
      <p:sp>
        <p:nvSpPr>
          <p:cNvPr id="34" name="Text 26"/>
          <p:cNvSpPr/>
          <p:nvPr/>
        </p:nvSpPr>
        <p:spPr>
          <a:xfrm>
            <a:off x="18048172" y="3070145"/>
            <a:ext cx="1714738" cy="214312"/>
          </a:xfrm>
          <a:prstGeom prst="rect">
            <a:avLst/>
          </a:prstGeom>
          <a:noFill/>
          <a:ln/>
        </p:spPr>
        <p:txBody>
          <a:bodyPr wrap="none" lIns="0" tIns="0" rIns="0" bIns="0" rtlCol="0" anchor="t"/>
          <a:lstStyle/>
          <a:p>
            <a:pPr marL="0" indent="0" algn="l">
              <a:lnSpc>
                <a:spcPts val="1650"/>
              </a:lnSpc>
              <a:buNone/>
            </a:pPr>
            <a:endParaRPr lang="en-US" sz="1350" dirty="0"/>
          </a:p>
        </p:txBody>
      </p:sp>
      <p:sp>
        <p:nvSpPr>
          <p:cNvPr id="35" name="Text 27"/>
          <p:cNvSpPr/>
          <p:nvPr/>
        </p:nvSpPr>
        <p:spPr>
          <a:xfrm>
            <a:off x="18048172" y="3430191"/>
            <a:ext cx="2668548" cy="466249"/>
          </a:xfrm>
          <a:prstGeom prst="rect">
            <a:avLst/>
          </a:prstGeom>
          <a:noFill/>
          <a:ln/>
        </p:spPr>
        <p:txBody>
          <a:bodyPr wrap="square" lIns="0" tIns="0" rIns="0" bIns="0" rtlCol="0" anchor="t"/>
          <a:lstStyle/>
          <a:p>
            <a:pPr marL="0" indent="0" algn="l">
              <a:lnSpc>
                <a:spcPts val="1800"/>
              </a:lnSpc>
              <a:buNone/>
            </a:pPr>
            <a:endParaRPr lang="en-US" sz="1100" dirty="0"/>
          </a:p>
        </p:txBody>
      </p:sp>
      <p:sp>
        <p:nvSpPr>
          <p:cNvPr id="39" name="Text 30"/>
          <p:cNvSpPr/>
          <p:nvPr/>
        </p:nvSpPr>
        <p:spPr>
          <a:xfrm>
            <a:off x="18048172" y="4364117"/>
            <a:ext cx="1714738" cy="214312"/>
          </a:xfrm>
          <a:prstGeom prst="rect">
            <a:avLst/>
          </a:prstGeom>
          <a:noFill/>
          <a:ln/>
        </p:spPr>
        <p:txBody>
          <a:bodyPr wrap="none" lIns="0" tIns="0" rIns="0" bIns="0" rtlCol="0" anchor="t"/>
          <a:lstStyle/>
          <a:p>
            <a:pPr marL="0" indent="0" algn="l">
              <a:lnSpc>
                <a:spcPts val="1650"/>
              </a:lnSpc>
              <a:buNone/>
            </a:pPr>
            <a:endParaRPr lang="en-US" sz="1350" dirty="0"/>
          </a:p>
        </p:txBody>
      </p:sp>
      <p:sp>
        <p:nvSpPr>
          <p:cNvPr id="40" name="Text 31"/>
          <p:cNvSpPr/>
          <p:nvPr/>
        </p:nvSpPr>
        <p:spPr>
          <a:xfrm>
            <a:off x="18048172" y="4724162"/>
            <a:ext cx="2668548" cy="466249"/>
          </a:xfrm>
          <a:prstGeom prst="rect">
            <a:avLst/>
          </a:prstGeom>
          <a:noFill/>
          <a:ln/>
        </p:spPr>
        <p:txBody>
          <a:bodyPr wrap="square" lIns="0" tIns="0" rIns="0" bIns="0" rtlCol="0" anchor="t"/>
          <a:lstStyle/>
          <a:p>
            <a:pPr marL="0" indent="0" algn="l">
              <a:lnSpc>
                <a:spcPts val="1800"/>
              </a:lnSpc>
              <a:buNone/>
            </a:pPr>
            <a:endParaRPr lang="en-US" sz="1100" dirty="0"/>
          </a:p>
        </p:txBody>
      </p:sp>
      <p:sp>
        <p:nvSpPr>
          <p:cNvPr id="37" name="Text 1"/>
          <p:cNvSpPr/>
          <p:nvPr/>
        </p:nvSpPr>
        <p:spPr>
          <a:xfrm>
            <a:off x="12525197" y="535064"/>
            <a:ext cx="5004673" cy="357307"/>
          </a:xfrm>
          <a:prstGeom prst="rect">
            <a:avLst/>
          </a:prstGeom>
          <a:noFill/>
          <a:ln/>
        </p:spPr>
        <p:txBody>
          <a:bodyPr wrap="none" lIns="0" tIns="0" rIns="0" bIns="0" rtlCol="0" anchor="t"/>
          <a:lstStyle/>
          <a:p>
            <a:pPr marL="0" indent="0" algn="l">
              <a:lnSpc>
                <a:spcPts val="2800"/>
              </a:lnSpc>
              <a:buNone/>
            </a:pPr>
            <a:endParaRPr lang="en-US" sz="2250" dirty="0"/>
          </a:p>
        </p:txBody>
      </p:sp>
      <p:sp>
        <p:nvSpPr>
          <p:cNvPr id="49" name="Text 2"/>
          <p:cNvSpPr/>
          <p:nvPr/>
        </p:nvSpPr>
        <p:spPr>
          <a:xfrm>
            <a:off x="12525197" y="1271942"/>
            <a:ext cx="2144078" cy="268010"/>
          </a:xfrm>
          <a:prstGeom prst="rect">
            <a:avLst/>
          </a:prstGeom>
          <a:noFill/>
          <a:ln/>
        </p:spPr>
        <p:txBody>
          <a:bodyPr wrap="none" lIns="0" tIns="0" rIns="0" bIns="0" rtlCol="0" anchor="t"/>
          <a:lstStyle/>
          <a:p>
            <a:pPr marL="0" indent="0" algn="l">
              <a:lnSpc>
                <a:spcPts val="2100"/>
              </a:lnSpc>
              <a:buNone/>
            </a:pPr>
            <a:endParaRPr lang="en-US" sz="1650" dirty="0"/>
          </a:p>
        </p:txBody>
      </p:sp>
      <p:sp>
        <p:nvSpPr>
          <p:cNvPr id="50" name="Shape 3"/>
          <p:cNvSpPr/>
          <p:nvPr/>
        </p:nvSpPr>
        <p:spPr>
          <a:xfrm>
            <a:off x="9668" y="2096746"/>
            <a:ext cx="341709" cy="341709"/>
          </a:xfrm>
          <a:prstGeom prst="roundRect">
            <a:avLst>
              <a:gd name="adj" fmla="val 18667"/>
            </a:avLst>
          </a:prstGeom>
          <a:solidFill>
            <a:srgbClr val="7E023C"/>
          </a:solidFill>
          <a:ln w="7620">
            <a:solidFill>
              <a:srgbClr val="971B55"/>
            </a:solidFill>
            <a:prstDash val="solid"/>
          </a:ln>
        </p:spPr>
      </p:sp>
      <p:sp>
        <p:nvSpPr>
          <p:cNvPr id="51" name="Text 4"/>
          <p:cNvSpPr/>
          <p:nvPr/>
        </p:nvSpPr>
        <p:spPr>
          <a:xfrm>
            <a:off x="596287" y="2146397"/>
            <a:ext cx="1786652" cy="223361"/>
          </a:xfrm>
          <a:prstGeom prst="rect">
            <a:avLst/>
          </a:prstGeom>
          <a:noFill/>
          <a:ln/>
        </p:spPr>
        <p:txBody>
          <a:bodyPr wrap="none" lIns="0" tIns="0" rIns="0" bIns="0" rtlCol="0" anchor="t"/>
          <a:lstStyle/>
          <a:p>
            <a:pPr marL="0" indent="0" algn="l">
              <a:lnSpc>
                <a:spcPts val="1750"/>
              </a:lnSpc>
              <a:buNone/>
            </a:pPr>
            <a:r>
              <a:rPr lang="en-US" b="1" kern="0" spc="-42" dirty="0">
                <a:solidFill>
                  <a:srgbClr val="E5E0DF"/>
                </a:solidFill>
                <a:latin typeface="Overpass Bold" pitchFamily="34" charset="0"/>
                <a:ea typeface="Overpass Bold" pitchFamily="34" charset="-122"/>
                <a:cs typeface="Overpass Bold" pitchFamily="34" charset="-120"/>
              </a:rPr>
              <a:t>Database Integration</a:t>
            </a:r>
            <a:endParaRPr lang="en-US" dirty="0"/>
          </a:p>
        </p:txBody>
      </p:sp>
      <p:sp>
        <p:nvSpPr>
          <p:cNvPr id="52" name="Text 5"/>
          <p:cNvSpPr/>
          <p:nvPr/>
        </p:nvSpPr>
        <p:spPr>
          <a:xfrm>
            <a:off x="596287" y="2445363"/>
            <a:ext cx="6104930" cy="486013"/>
          </a:xfrm>
          <a:prstGeom prst="rect">
            <a:avLst/>
          </a:prstGeom>
          <a:noFill/>
          <a:ln/>
        </p:spPr>
        <p:txBody>
          <a:bodyPr wrap="square" lIns="0" tIns="0" rIns="0" bIns="0" rtlCol="0" anchor="t"/>
          <a:lstStyle/>
          <a:p>
            <a:pPr marL="0" indent="0" algn="l">
              <a:lnSpc>
                <a:spcPts val="1900"/>
              </a:lnSpc>
              <a:buNone/>
            </a:pPr>
            <a:r>
              <a:rPr lang="en-US" sz="1600" dirty="0">
                <a:solidFill>
                  <a:srgbClr val="E5E0DF"/>
                </a:solidFill>
                <a:latin typeface="Overpass" pitchFamily="34" charset="0"/>
                <a:ea typeface="Overpass" pitchFamily="34" charset="-122"/>
                <a:cs typeface="Overpass" pitchFamily="34" charset="-120"/>
              </a:rPr>
              <a:t>Seamless connection with CoWIN and government immunisation systems for up-to-date schedules</a:t>
            </a:r>
            <a:endParaRPr lang="en-US" sz="1600" dirty="0"/>
          </a:p>
        </p:txBody>
      </p:sp>
      <p:sp>
        <p:nvSpPr>
          <p:cNvPr id="53" name="Shape 6"/>
          <p:cNvSpPr/>
          <p:nvPr/>
        </p:nvSpPr>
        <p:spPr>
          <a:xfrm>
            <a:off x="14902" y="3088120"/>
            <a:ext cx="341709" cy="341709"/>
          </a:xfrm>
          <a:prstGeom prst="roundRect">
            <a:avLst>
              <a:gd name="adj" fmla="val 18667"/>
            </a:avLst>
          </a:prstGeom>
          <a:solidFill>
            <a:srgbClr val="7E023C"/>
          </a:solidFill>
          <a:ln w="7620">
            <a:solidFill>
              <a:srgbClr val="971B55"/>
            </a:solidFill>
            <a:prstDash val="solid"/>
          </a:ln>
        </p:spPr>
      </p:sp>
      <p:sp>
        <p:nvSpPr>
          <p:cNvPr id="54" name="Text 7"/>
          <p:cNvSpPr/>
          <p:nvPr/>
        </p:nvSpPr>
        <p:spPr>
          <a:xfrm>
            <a:off x="535327" y="3180574"/>
            <a:ext cx="1833563" cy="223361"/>
          </a:xfrm>
          <a:prstGeom prst="rect">
            <a:avLst/>
          </a:prstGeom>
          <a:noFill/>
          <a:ln/>
        </p:spPr>
        <p:txBody>
          <a:bodyPr wrap="none" lIns="0" tIns="0" rIns="0" bIns="0" rtlCol="0" anchor="t"/>
          <a:lstStyle/>
          <a:p>
            <a:pPr marL="0" indent="0" algn="l">
              <a:lnSpc>
                <a:spcPts val="1750"/>
              </a:lnSpc>
              <a:buNone/>
            </a:pPr>
            <a:r>
              <a:rPr lang="en-US" b="1" kern="0" spc="-42" dirty="0">
                <a:solidFill>
                  <a:srgbClr val="E5E0DF"/>
                </a:solidFill>
                <a:latin typeface="Overpass Bold" pitchFamily="34" charset="0"/>
                <a:ea typeface="Overpass Bold" pitchFamily="34" charset="-122"/>
                <a:cs typeface="Overpass Bold" pitchFamily="34" charset="-120"/>
              </a:rPr>
              <a:t>Personalised Calendars</a:t>
            </a:r>
            <a:endParaRPr lang="en-US" dirty="0"/>
          </a:p>
        </p:txBody>
      </p:sp>
      <p:sp>
        <p:nvSpPr>
          <p:cNvPr id="55" name="Text 8"/>
          <p:cNvSpPr/>
          <p:nvPr/>
        </p:nvSpPr>
        <p:spPr>
          <a:xfrm>
            <a:off x="504847" y="3449060"/>
            <a:ext cx="6104930" cy="243007"/>
          </a:xfrm>
          <a:prstGeom prst="rect">
            <a:avLst/>
          </a:prstGeom>
          <a:noFill/>
          <a:ln/>
        </p:spPr>
        <p:txBody>
          <a:bodyPr wrap="none" lIns="0" tIns="0" rIns="0" bIns="0" rtlCol="0" anchor="t"/>
          <a:lstStyle/>
          <a:p>
            <a:pPr marL="0" indent="0" algn="l">
              <a:lnSpc>
                <a:spcPts val="1900"/>
              </a:lnSpc>
              <a:buNone/>
            </a:pPr>
            <a:r>
              <a:rPr lang="en-US" sz="1600" dirty="0">
                <a:solidFill>
                  <a:srgbClr val="E5E0DF"/>
                </a:solidFill>
                <a:latin typeface="Overpass" pitchFamily="34" charset="0"/>
                <a:ea typeface="Overpass" pitchFamily="34" charset="-122"/>
                <a:cs typeface="Overpass" pitchFamily="34" charset="-120"/>
              </a:rPr>
              <a:t>Custom vaccination timelines for both children and adults based on</a:t>
            </a:r>
          </a:p>
          <a:p>
            <a:pPr marL="0" indent="0" algn="l">
              <a:lnSpc>
                <a:spcPts val="1900"/>
              </a:lnSpc>
              <a:buNone/>
            </a:pPr>
            <a:r>
              <a:rPr lang="en-US" sz="1600" dirty="0">
                <a:solidFill>
                  <a:srgbClr val="E5E0DF"/>
                </a:solidFill>
                <a:latin typeface="Overpass" pitchFamily="34" charset="0"/>
                <a:ea typeface="Overpass" pitchFamily="34" charset="-122"/>
                <a:cs typeface="Overpass" pitchFamily="34" charset="-120"/>
              </a:rPr>
              <a:t>age and health status</a:t>
            </a:r>
            <a:endParaRPr lang="en-US" sz="1600" dirty="0"/>
          </a:p>
        </p:txBody>
      </p:sp>
      <p:sp>
        <p:nvSpPr>
          <p:cNvPr id="56" name="Shape 9"/>
          <p:cNvSpPr/>
          <p:nvPr/>
        </p:nvSpPr>
        <p:spPr>
          <a:xfrm>
            <a:off x="14902" y="4123131"/>
            <a:ext cx="341709" cy="341709"/>
          </a:xfrm>
          <a:prstGeom prst="roundRect">
            <a:avLst>
              <a:gd name="adj" fmla="val 18667"/>
            </a:avLst>
          </a:prstGeom>
          <a:solidFill>
            <a:srgbClr val="7E023C"/>
          </a:solidFill>
          <a:ln w="7620">
            <a:solidFill>
              <a:srgbClr val="971B55"/>
            </a:solidFill>
            <a:prstDash val="solid"/>
          </a:ln>
        </p:spPr>
      </p:sp>
      <p:sp>
        <p:nvSpPr>
          <p:cNvPr id="57" name="Text 10"/>
          <p:cNvSpPr/>
          <p:nvPr/>
        </p:nvSpPr>
        <p:spPr>
          <a:xfrm>
            <a:off x="535327" y="4154624"/>
            <a:ext cx="1786652" cy="223361"/>
          </a:xfrm>
          <a:prstGeom prst="rect">
            <a:avLst/>
          </a:prstGeom>
          <a:noFill/>
          <a:ln/>
        </p:spPr>
        <p:txBody>
          <a:bodyPr wrap="none" lIns="0" tIns="0" rIns="0" bIns="0" rtlCol="0" anchor="t"/>
          <a:lstStyle/>
          <a:p>
            <a:pPr marL="0" indent="0" algn="l">
              <a:lnSpc>
                <a:spcPts val="1750"/>
              </a:lnSpc>
              <a:buNone/>
            </a:pPr>
            <a:r>
              <a:rPr lang="en-US" b="1" kern="0" spc="-42" dirty="0">
                <a:solidFill>
                  <a:srgbClr val="E5E0DF"/>
                </a:solidFill>
                <a:latin typeface="Overpass Bold" pitchFamily="34" charset="0"/>
                <a:ea typeface="Overpass Bold" pitchFamily="34" charset="-122"/>
                <a:cs typeface="Overpass Bold" pitchFamily="34" charset="-120"/>
              </a:rPr>
              <a:t>Automated Reminders</a:t>
            </a:r>
            <a:endParaRPr lang="en-US" dirty="0"/>
          </a:p>
        </p:txBody>
      </p:sp>
      <p:sp>
        <p:nvSpPr>
          <p:cNvPr id="58" name="Text 11"/>
          <p:cNvSpPr/>
          <p:nvPr/>
        </p:nvSpPr>
        <p:spPr>
          <a:xfrm>
            <a:off x="520087" y="4407870"/>
            <a:ext cx="6104930" cy="243007"/>
          </a:xfrm>
          <a:prstGeom prst="rect">
            <a:avLst/>
          </a:prstGeom>
          <a:noFill/>
          <a:ln/>
        </p:spPr>
        <p:txBody>
          <a:bodyPr wrap="none" lIns="0" tIns="0" rIns="0" bIns="0" rtlCol="0" anchor="t"/>
          <a:lstStyle/>
          <a:p>
            <a:pPr marL="0" indent="0" algn="l">
              <a:lnSpc>
                <a:spcPts val="1900"/>
              </a:lnSpc>
              <a:buNone/>
            </a:pPr>
            <a:r>
              <a:rPr lang="en-US" sz="1600" dirty="0">
                <a:solidFill>
                  <a:srgbClr val="E5E0DF"/>
                </a:solidFill>
                <a:latin typeface="Overpass" pitchFamily="34" charset="0"/>
                <a:ea typeface="Overpass" pitchFamily="34" charset="-122"/>
                <a:cs typeface="Overpass" pitchFamily="34" charset="-120"/>
              </a:rPr>
              <a:t>Proactive notifications sent before due dates to ensure timely</a:t>
            </a:r>
          </a:p>
          <a:p>
            <a:pPr marL="0" indent="0" algn="l">
              <a:lnSpc>
                <a:spcPts val="1900"/>
              </a:lnSpc>
              <a:buNone/>
            </a:pPr>
            <a:r>
              <a:rPr lang="en-US" sz="1600" dirty="0">
                <a:solidFill>
                  <a:srgbClr val="E5E0DF"/>
                </a:solidFill>
                <a:latin typeface="Overpass" pitchFamily="34" charset="0"/>
                <a:ea typeface="Overpass" pitchFamily="34" charset="-122"/>
                <a:cs typeface="Overpass" pitchFamily="34" charset="-120"/>
              </a:rPr>
              <a:t>immunization</a:t>
            </a:r>
            <a:endParaRPr lang="en-US" sz="1600" dirty="0"/>
          </a:p>
        </p:txBody>
      </p:sp>
      <p:sp>
        <p:nvSpPr>
          <p:cNvPr id="59" name="Shape 12"/>
          <p:cNvSpPr/>
          <p:nvPr/>
        </p:nvSpPr>
        <p:spPr>
          <a:xfrm>
            <a:off x="14902" y="5097181"/>
            <a:ext cx="341709" cy="341709"/>
          </a:xfrm>
          <a:prstGeom prst="roundRect">
            <a:avLst>
              <a:gd name="adj" fmla="val 18667"/>
            </a:avLst>
          </a:prstGeom>
          <a:solidFill>
            <a:srgbClr val="7E023C"/>
          </a:solidFill>
          <a:ln w="7620">
            <a:solidFill>
              <a:srgbClr val="971B55"/>
            </a:solidFill>
            <a:prstDash val="solid"/>
          </a:ln>
        </p:spPr>
      </p:sp>
      <p:sp>
        <p:nvSpPr>
          <p:cNvPr id="60" name="Text 13"/>
          <p:cNvSpPr/>
          <p:nvPr/>
        </p:nvSpPr>
        <p:spPr>
          <a:xfrm>
            <a:off x="535327" y="5098194"/>
            <a:ext cx="1786652" cy="223361"/>
          </a:xfrm>
          <a:prstGeom prst="rect">
            <a:avLst/>
          </a:prstGeom>
          <a:noFill/>
          <a:ln/>
        </p:spPr>
        <p:txBody>
          <a:bodyPr wrap="none" lIns="0" tIns="0" rIns="0" bIns="0" rtlCol="0" anchor="t"/>
          <a:lstStyle/>
          <a:p>
            <a:pPr marL="0" indent="0" algn="l">
              <a:lnSpc>
                <a:spcPts val="1750"/>
              </a:lnSpc>
              <a:buNone/>
            </a:pPr>
            <a:r>
              <a:rPr lang="en-US" b="1" kern="0" spc="-42" dirty="0">
                <a:solidFill>
                  <a:srgbClr val="E5E0DF"/>
                </a:solidFill>
                <a:latin typeface="Overpass Bold" pitchFamily="34" charset="0"/>
                <a:ea typeface="Overpass Bold" pitchFamily="34" charset="-122"/>
                <a:cs typeface="Overpass Bold" pitchFamily="34" charset="-120"/>
              </a:rPr>
              <a:t>Location Services</a:t>
            </a:r>
            <a:endParaRPr lang="en-US" dirty="0"/>
          </a:p>
        </p:txBody>
      </p:sp>
      <p:sp>
        <p:nvSpPr>
          <p:cNvPr id="61" name="Text 14"/>
          <p:cNvSpPr/>
          <p:nvPr/>
        </p:nvSpPr>
        <p:spPr>
          <a:xfrm>
            <a:off x="504847" y="5412400"/>
            <a:ext cx="6104930" cy="243007"/>
          </a:xfrm>
          <a:prstGeom prst="rect">
            <a:avLst/>
          </a:prstGeom>
          <a:noFill/>
          <a:ln/>
        </p:spPr>
        <p:txBody>
          <a:bodyPr wrap="none" lIns="0" tIns="0" rIns="0" bIns="0" rtlCol="0" anchor="t"/>
          <a:lstStyle/>
          <a:p>
            <a:pPr marL="0" indent="0" algn="l">
              <a:lnSpc>
                <a:spcPts val="1900"/>
              </a:lnSpc>
              <a:buNone/>
            </a:pPr>
            <a:r>
              <a:rPr lang="en-US" sz="1600" dirty="0">
                <a:solidFill>
                  <a:srgbClr val="E5E0DF"/>
                </a:solidFill>
                <a:latin typeface="Overpass" pitchFamily="34" charset="0"/>
                <a:ea typeface="Overpass" pitchFamily="34" charset="-122"/>
                <a:cs typeface="Overpass" pitchFamily="34" charset="-120"/>
              </a:rPr>
              <a:t>Finds nearest vaccination centres with real-time availability information</a:t>
            </a:r>
            <a:endParaRPr lang="en-US" sz="1600" dirty="0"/>
          </a:p>
        </p:txBody>
      </p:sp>
      <p:sp>
        <p:nvSpPr>
          <p:cNvPr id="62" name="Shape 15"/>
          <p:cNvSpPr/>
          <p:nvPr/>
        </p:nvSpPr>
        <p:spPr>
          <a:xfrm>
            <a:off x="14902" y="6010271"/>
            <a:ext cx="341709" cy="341709"/>
          </a:xfrm>
          <a:prstGeom prst="roundRect">
            <a:avLst>
              <a:gd name="adj" fmla="val 18667"/>
            </a:avLst>
          </a:prstGeom>
          <a:solidFill>
            <a:srgbClr val="7E023C"/>
          </a:solidFill>
          <a:ln w="7620">
            <a:solidFill>
              <a:srgbClr val="971B55"/>
            </a:solidFill>
            <a:prstDash val="solid"/>
          </a:ln>
        </p:spPr>
      </p:sp>
      <p:sp>
        <p:nvSpPr>
          <p:cNvPr id="63" name="Text 16"/>
          <p:cNvSpPr/>
          <p:nvPr/>
        </p:nvSpPr>
        <p:spPr>
          <a:xfrm>
            <a:off x="535327" y="6102725"/>
            <a:ext cx="1786652" cy="223361"/>
          </a:xfrm>
          <a:prstGeom prst="rect">
            <a:avLst/>
          </a:prstGeom>
          <a:noFill/>
          <a:ln/>
        </p:spPr>
        <p:txBody>
          <a:bodyPr wrap="none" lIns="0" tIns="0" rIns="0" bIns="0" rtlCol="0" anchor="t"/>
          <a:lstStyle/>
          <a:p>
            <a:pPr marL="0" indent="0" algn="l">
              <a:lnSpc>
                <a:spcPts val="1750"/>
              </a:lnSpc>
              <a:buNone/>
            </a:pPr>
            <a:r>
              <a:rPr lang="en-US" b="1" kern="0" spc="-42" dirty="0">
                <a:solidFill>
                  <a:srgbClr val="E5E0DF"/>
                </a:solidFill>
                <a:latin typeface="Overpass Bold" pitchFamily="34" charset="0"/>
                <a:ea typeface="Overpass Bold" pitchFamily="34" charset="-122"/>
                <a:cs typeface="Overpass Bold" pitchFamily="34" charset="-120"/>
              </a:rPr>
              <a:t>Waitlist Management</a:t>
            </a:r>
            <a:endParaRPr lang="en-US" dirty="0"/>
          </a:p>
        </p:txBody>
      </p:sp>
      <p:sp>
        <p:nvSpPr>
          <p:cNvPr id="1024" name="Text 17"/>
          <p:cNvSpPr/>
          <p:nvPr/>
        </p:nvSpPr>
        <p:spPr>
          <a:xfrm>
            <a:off x="520087" y="6416931"/>
            <a:ext cx="6104930" cy="243007"/>
          </a:xfrm>
          <a:prstGeom prst="rect">
            <a:avLst/>
          </a:prstGeom>
          <a:noFill/>
          <a:ln/>
        </p:spPr>
        <p:txBody>
          <a:bodyPr wrap="none" lIns="0" tIns="0" rIns="0" bIns="0" rtlCol="0" anchor="t"/>
          <a:lstStyle/>
          <a:p>
            <a:pPr marL="0" indent="0" algn="l">
              <a:lnSpc>
                <a:spcPts val="1900"/>
              </a:lnSpc>
              <a:buNone/>
            </a:pPr>
            <a:r>
              <a:rPr lang="en-US" sz="1600" dirty="0">
                <a:solidFill>
                  <a:srgbClr val="E5E0DF"/>
                </a:solidFill>
                <a:latin typeface="Overpass" pitchFamily="34" charset="0"/>
                <a:ea typeface="Overpass" pitchFamily="34" charset="-122"/>
                <a:cs typeface="Overpass" pitchFamily="34" charset="-120"/>
              </a:rPr>
              <a:t>Intelligent queue system for high-demand vaccines with automatic booking</a:t>
            </a:r>
            <a:endParaRPr lang="en-US" sz="1600" dirty="0"/>
          </a:p>
        </p:txBody>
      </p:sp>
      <p:sp>
        <p:nvSpPr>
          <p:cNvPr id="1025" name="Text 18"/>
          <p:cNvSpPr/>
          <p:nvPr/>
        </p:nvSpPr>
        <p:spPr>
          <a:xfrm>
            <a:off x="19501783" y="1271942"/>
            <a:ext cx="2144078" cy="268010"/>
          </a:xfrm>
          <a:prstGeom prst="rect">
            <a:avLst/>
          </a:prstGeom>
          <a:noFill/>
          <a:ln/>
        </p:spPr>
        <p:txBody>
          <a:bodyPr wrap="none" lIns="0" tIns="0" rIns="0" bIns="0" rtlCol="0" anchor="t"/>
          <a:lstStyle/>
          <a:p>
            <a:pPr marL="0" indent="0" algn="l">
              <a:lnSpc>
                <a:spcPts val="2100"/>
              </a:lnSpc>
              <a:buNone/>
            </a:pPr>
            <a:endParaRPr lang="en-US" sz="1650" dirty="0"/>
          </a:p>
        </p:txBody>
      </p:sp>
      <p:sp>
        <p:nvSpPr>
          <p:cNvPr id="1027" name="Shape 19"/>
          <p:cNvSpPr/>
          <p:nvPr/>
        </p:nvSpPr>
        <p:spPr>
          <a:xfrm>
            <a:off x="6974235" y="2011626"/>
            <a:ext cx="4917423" cy="952262"/>
          </a:xfrm>
          <a:prstGeom prst="roundRect">
            <a:avLst>
              <a:gd name="adj" fmla="val 6698"/>
            </a:avLst>
          </a:prstGeom>
          <a:solidFill>
            <a:srgbClr val="0C0C0C"/>
          </a:solidFill>
          <a:ln w="15240">
            <a:solidFill>
              <a:srgbClr val="971B55"/>
            </a:solidFill>
            <a:prstDash val="solid"/>
          </a:ln>
        </p:spPr>
      </p:sp>
      <p:sp>
        <p:nvSpPr>
          <p:cNvPr id="1028" name="Text 20"/>
          <p:cNvSpPr/>
          <p:nvPr/>
        </p:nvSpPr>
        <p:spPr>
          <a:xfrm>
            <a:off x="8166854" y="2135895"/>
            <a:ext cx="1801892" cy="223361"/>
          </a:xfrm>
          <a:prstGeom prst="rect">
            <a:avLst/>
          </a:prstGeom>
          <a:noFill/>
          <a:ln/>
        </p:spPr>
        <p:txBody>
          <a:bodyPr wrap="none" lIns="0" tIns="0" rIns="0" bIns="0" rtlCol="0" anchor="t"/>
          <a:lstStyle/>
          <a:p>
            <a:pPr marL="0" indent="0" algn="l">
              <a:lnSpc>
                <a:spcPts val="1750"/>
              </a:lnSpc>
              <a:buNone/>
            </a:pPr>
            <a:r>
              <a:rPr lang="en-US" b="1" kern="0" spc="-42" dirty="0">
                <a:solidFill>
                  <a:srgbClr val="E5E0DF"/>
                </a:solidFill>
                <a:latin typeface="Overpass Bold" pitchFamily="34" charset="0"/>
                <a:ea typeface="Overpass Bold" pitchFamily="34" charset="-122"/>
                <a:cs typeface="Overpass Bold" pitchFamily="34" charset="-120"/>
              </a:rPr>
              <a:t>Routine Immunisations</a:t>
            </a:r>
            <a:endParaRPr lang="en-US" dirty="0"/>
          </a:p>
        </p:txBody>
      </p:sp>
      <p:sp>
        <p:nvSpPr>
          <p:cNvPr id="1029" name="Text 21"/>
          <p:cNvSpPr/>
          <p:nvPr/>
        </p:nvSpPr>
        <p:spPr>
          <a:xfrm>
            <a:off x="6309303" y="2377495"/>
            <a:ext cx="6264354" cy="243007"/>
          </a:xfrm>
          <a:prstGeom prst="rect">
            <a:avLst/>
          </a:prstGeom>
          <a:noFill/>
          <a:ln/>
        </p:spPr>
        <p:txBody>
          <a:bodyPr wrap="none" lIns="0" tIns="0" rIns="0" bIns="0" rtlCol="0" anchor="t"/>
          <a:lstStyle/>
          <a:p>
            <a:pPr marL="0" indent="0" algn="ctr">
              <a:lnSpc>
                <a:spcPts val="1900"/>
              </a:lnSpc>
              <a:buNone/>
            </a:pPr>
            <a:r>
              <a:rPr lang="en-US" sz="1600" dirty="0">
                <a:solidFill>
                  <a:srgbClr val="E5E0DF"/>
                </a:solidFill>
                <a:latin typeface="Overpass" pitchFamily="34" charset="0"/>
                <a:ea typeface="Overpass" pitchFamily="34" charset="-122"/>
                <a:cs typeface="Overpass" pitchFamily="34" charset="-120"/>
              </a:rPr>
              <a:t>All standard childhood and adult vaccinations </a:t>
            </a:r>
          </a:p>
          <a:p>
            <a:pPr marL="0" indent="0" algn="ctr">
              <a:lnSpc>
                <a:spcPts val="1900"/>
              </a:lnSpc>
              <a:buNone/>
            </a:pPr>
            <a:r>
              <a:rPr lang="en-US" sz="1600" dirty="0">
                <a:solidFill>
                  <a:srgbClr val="E5E0DF"/>
                </a:solidFill>
                <a:latin typeface="Overpass" pitchFamily="34" charset="0"/>
                <a:ea typeface="Overpass" pitchFamily="34" charset="-122"/>
                <a:cs typeface="Overpass" pitchFamily="34" charset="-120"/>
              </a:rPr>
              <a:t>tracked systematically</a:t>
            </a:r>
            <a:endParaRPr lang="en-US" sz="1600" dirty="0"/>
          </a:p>
        </p:txBody>
      </p:sp>
      <p:sp>
        <p:nvSpPr>
          <p:cNvPr id="1031" name="Text 23"/>
          <p:cNvSpPr/>
          <p:nvPr/>
        </p:nvSpPr>
        <p:spPr>
          <a:xfrm>
            <a:off x="19668828" y="2981918"/>
            <a:ext cx="1786652" cy="223361"/>
          </a:xfrm>
          <a:prstGeom prst="rect">
            <a:avLst/>
          </a:prstGeom>
          <a:noFill/>
          <a:ln/>
        </p:spPr>
        <p:txBody>
          <a:bodyPr wrap="none" lIns="0" tIns="0" rIns="0" bIns="0" rtlCol="0" anchor="t"/>
          <a:lstStyle/>
          <a:p>
            <a:pPr marL="0" indent="0" algn="l">
              <a:lnSpc>
                <a:spcPts val="1750"/>
              </a:lnSpc>
              <a:buNone/>
            </a:pPr>
            <a:endParaRPr lang="en-US" sz="1400" dirty="0"/>
          </a:p>
        </p:txBody>
      </p:sp>
      <p:sp>
        <p:nvSpPr>
          <p:cNvPr id="1032" name="Text 24"/>
          <p:cNvSpPr/>
          <p:nvPr/>
        </p:nvSpPr>
        <p:spPr>
          <a:xfrm>
            <a:off x="19668828" y="3357084"/>
            <a:ext cx="6264354" cy="243007"/>
          </a:xfrm>
          <a:prstGeom prst="rect">
            <a:avLst/>
          </a:prstGeom>
          <a:noFill/>
          <a:ln/>
        </p:spPr>
        <p:txBody>
          <a:bodyPr wrap="none" lIns="0" tIns="0" rIns="0" bIns="0" rtlCol="0" anchor="t"/>
          <a:lstStyle/>
          <a:p>
            <a:pPr marL="0" indent="0" algn="l">
              <a:lnSpc>
                <a:spcPts val="1900"/>
              </a:lnSpc>
              <a:buNone/>
            </a:pPr>
            <a:endParaRPr lang="en-US" sz="1150" dirty="0"/>
          </a:p>
        </p:txBody>
      </p:sp>
      <p:sp>
        <p:nvSpPr>
          <p:cNvPr id="1034" name="Text 26"/>
          <p:cNvSpPr/>
          <p:nvPr/>
        </p:nvSpPr>
        <p:spPr>
          <a:xfrm>
            <a:off x="19668828" y="4085984"/>
            <a:ext cx="1786652" cy="223361"/>
          </a:xfrm>
          <a:prstGeom prst="rect">
            <a:avLst/>
          </a:prstGeom>
          <a:noFill/>
          <a:ln/>
        </p:spPr>
        <p:txBody>
          <a:bodyPr wrap="none" lIns="0" tIns="0" rIns="0" bIns="0" rtlCol="0" anchor="t"/>
          <a:lstStyle/>
          <a:p>
            <a:pPr marL="0" indent="0" algn="l">
              <a:lnSpc>
                <a:spcPts val="1750"/>
              </a:lnSpc>
              <a:buNone/>
            </a:pPr>
            <a:endParaRPr lang="en-US" sz="1400" dirty="0"/>
          </a:p>
        </p:txBody>
      </p:sp>
      <p:sp>
        <p:nvSpPr>
          <p:cNvPr id="1035" name="Text 27"/>
          <p:cNvSpPr/>
          <p:nvPr/>
        </p:nvSpPr>
        <p:spPr>
          <a:xfrm>
            <a:off x="19668828" y="4461150"/>
            <a:ext cx="6264354" cy="243007"/>
          </a:xfrm>
          <a:prstGeom prst="rect">
            <a:avLst/>
          </a:prstGeom>
          <a:noFill/>
          <a:ln/>
        </p:spPr>
        <p:txBody>
          <a:bodyPr wrap="none" lIns="0" tIns="0" rIns="0" bIns="0" rtlCol="0" anchor="t"/>
          <a:lstStyle/>
          <a:p>
            <a:pPr marL="0" indent="0" algn="l">
              <a:lnSpc>
                <a:spcPts val="1900"/>
              </a:lnSpc>
              <a:buNone/>
            </a:pPr>
            <a:endParaRPr lang="en-US" sz="1150" dirty="0"/>
          </a:p>
        </p:txBody>
      </p:sp>
      <p:sp>
        <p:nvSpPr>
          <p:cNvPr id="1037" name="Text 29"/>
          <p:cNvSpPr/>
          <p:nvPr/>
        </p:nvSpPr>
        <p:spPr>
          <a:xfrm>
            <a:off x="19668828" y="5190051"/>
            <a:ext cx="1786652" cy="223361"/>
          </a:xfrm>
          <a:prstGeom prst="rect">
            <a:avLst/>
          </a:prstGeom>
          <a:noFill/>
          <a:ln/>
        </p:spPr>
        <p:txBody>
          <a:bodyPr wrap="none" lIns="0" tIns="0" rIns="0" bIns="0" rtlCol="0" anchor="t"/>
          <a:lstStyle/>
          <a:p>
            <a:pPr marL="0" indent="0" algn="l">
              <a:lnSpc>
                <a:spcPts val="1750"/>
              </a:lnSpc>
              <a:buNone/>
            </a:pPr>
            <a:endParaRPr lang="en-US" sz="1400" dirty="0"/>
          </a:p>
        </p:txBody>
      </p:sp>
      <p:sp>
        <p:nvSpPr>
          <p:cNvPr id="1038" name="Text 30"/>
          <p:cNvSpPr/>
          <p:nvPr/>
        </p:nvSpPr>
        <p:spPr>
          <a:xfrm>
            <a:off x="19668828" y="5565217"/>
            <a:ext cx="6264354" cy="243007"/>
          </a:xfrm>
          <a:prstGeom prst="rect">
            <a:avLst/>
          </a:prstGeom>
          <a:noFill/>
          <a:ln/>
        </p:spPr>
        <p:txBody>
          <a:bodyPr wrap="none" lIns="0" tIns="0" rIns="0" bIns="0" rtlCol="0" anchor="t"/>
          <a:lstStyle/>
          <a:p>
            <a:pPr marL="0" indent="0" algn="l">
              <a:lnSpc>
                <a:spcPts val="1900"/>
              </a:lnSpc>
              <a:buNone/>
            </a:pPr>
            <a:endParaRPr lang="en-US" sz="1150" dirty="0"/>
          </a:p>
        </p:txBody>
      </p:sp>
      <p:sp>
        <p:nvSpPr>
          <p:cNvPr id="1042" name="Shape 19">
            <a:extLst>
              <a:ext uri="{FF2B5EF4-FFF2-40B4-BE49-F238E27FC236}">
                <a16:creationId xmlns:a16="http://schemas.microsoft.com/office/drawing/2014/main" id="{59660F75-3AF1-DFE4-ACDF-147BBE18986A}"/>
              </a:ext>
            </a:extLst>
          </p:cNvPr>
          <p:cNvSpPr/>
          <p:nvPr/>
        </p:nvSpPr>
        <p:spPr>
          <a:xfrm>
            <a:off x="6958995" y="3063186"/>
            <a:ext cx="4917423" cy="952262"/>
          </a:xfrm>
          <a:prstGeom prst="roundRect">
            <a:avLst>
              <a:gd name="adj" fmla="val 6698"/>
            </a:avLst>
          </a:prstGeom>
          <a:solidFill>
            <a:srgbClr val="0C0C0C"/>
          </a:solidFill>
          <a:ln w="15240">
            <a:solidFill>
              <a:srgbClr val="971B55"/>
            </a:solidFill>
            <a:prstDash val="solid"/>
          </a:ln>
        </p:spPr>
      </p:sp>
      <p:sp>
        <p:nvSpPr>
          <p:cNvPr id="1043" name="Text 20">
            <a:extLst>
              <a:ext uri="{FF2B5EF4-FFF2-40B4-BE49-F238E27FC236}">
                <a16:creationId xmlns:a16="http://schemas.microsoft.com/office/drawing/2014/main" id="{38D5BA94-9E98-AE2F-C864-47AA60882F2C}"/>
              </a:ext>
            </a:extLst>
          </p:cNvPr>
          <p:cNvSpPr/>
          <p:nvPr/>
        </p:nvSpPr>
        <p:spPr>
          <a:xfrm>
            <a:off x="8503366" y="3234684"/>
            <a:ext cx="1801892" cy="223361"/>
          </a:xfrm>
          <a:prstGeom prst="rect">
            <a:avLst/>
          </a:prstGeom>
          <a:noFill/>
          <a:ln/>
        </p:spPr>
        <p:txBody>
          <a:bodyPr wrap="none" lIns="0" tIns="0" rIns="0" bIns="0" rtlCol="0" anchor="t"/>
          <a:lstStyle/>
          <a:p>
            <a:pPr>
              <a:lnSpc>
                <a:spcPts val="1750"/>
              </a:lnSpc>
            </a:pPr>
            <a:r>
              <a:rPr lang="en-US" sz="1800" b="1" kern="0" spc="-42" dirty="0">
                <a:solidFill>
                  <a:srgbClr val="E5E0DF"/>
                </a:solidFill>
                <a:latin typeface="Overpass Bold" pitchFamily="34" charset="0"/>
                <a:ea typeface="Overpass Bold" pitchFamily="34" charset="-122"/>
                <a:cs typeface="Overpass Bold" pitchFamily="34" charset="-120"/>
              </a:rPr>
              <a:t>COVID-19 Boosters</a:t>
            </a:r>
            <a:endParaRPr lang="en-US" sz="1800" dirty="0"/>
          </a:p>
        </p:txBody>
      </p:sp>
      <p:sp>
        <p:nvSpPr>
          <p:cNvPr id="1044" name="Text 21">
            <a:extLst>
              <a:ext uri="{FF2B5EF4-FFF2-40B4-BE49-F238E27FC236}">
                <a16:creationId xmlns:a16="http://schemas.microsoft.com/office/drawing/2014/main" id="{0BD76F6C-6F08-D659-0CDC-B07F14BB60DC}"/>
              </a:ext>
            </a:extLst>
          </p:cNvPr>
          <p:cNvSpPr/>
          <p:nvPr/>
        </p:nvSpPr>
        <p:spPr>
          <a:xfrm>
            <a:off x="7035195" y="3580559"/>
            <a:ext cx="6264354" cy="243007"/>
          </a:xfrm>
          <a:prstGeom prst="rect">
            <a:avLst/>
          </a:prstGeom>
          <a:noFill/>
          <a:ln/>
        </p:spPr>
        <p:txBody>
          <a:bodyPr wrap="none" lIns="0" tIns="0" rIns="0" bIns="0" rtlCol="0" anchor="t"/>
          <a:lstStyle/>
          <a:p>
            <a:pPr marL="0" indent="0" algn="l">
              <a:lnSpc>
                <a:spcPts val="1900"/>
              </a:lnSpc>
              <a:buNone/>
            </a:pPr>
            <a:r>
              <a:rPr lang="en-US" sz="1600" dirty="0">
                <a:solidFill>
                  <a:srgbClr val="E5E0DF"/>
                </a:solidFill>
                <a:latin typeface="Overpass" pitchFamily="34" charset="0"/>
                <a:ea typeface="Overpass" pitchFamily="34" charset="-122"/>
                <a:cs typeface="Overpass" pitchFamily="34" charset="-120"/>
              </a:rPr>
              <a:t>Latest booster dose schedules and eligibility tracking</a:t>
            </a:r>
            <a:endParaRPr lang="en-US" sz="1600" dirty="0"/>
          </a:p>
        </p:txBody>
      </p:sp>
      <p:sp>
        <p:nvSpPr>
          <p:cNvPr id="1045" name="Shape 19">
            <a:extLst>
              <a:ext uri="{FF2B5EF4-FFF2-40B4-BE49-F238E27FC236}">
                <a16:creationId xmlns:a16="http://schemas.microsoft.com/office/drawing/2014/main" id="{9FB26C77-E885-226D-1591-7C9EBC641BDC}"/>
              </a:ext>
            </a:extLst>
          </p:cNvPr>
          <p:cNvSpPr/>
          <p:nvPr/>
        </p:nvSpPr>
        <p:spPr>
          <a:xfrm>
            <a:off x="6958995" y="4114746"/>
            <a:ext cx="4917423" cy="952262"/>
          </a:xfrm>
          <a:prstGeom prst="roundRect">
            <a:avLst>
              <a:gd name="adj" fmla="val 6698"/>
            </a:avLst>
          </a:prstGeom>
          <a:solidFill>
            <a:srgbClr val="0C0C0C"/>
          </a:solidFill>
          <a:ln w="15240">
            <a:solidFill>
              <a:srgbClr val="971B55"/>
            </a:solidFill>
            <a:prstDash val="solid"/>
          </a:ln>
        </p:spPr>
      </p:sp>
      <p:sp>
        <p:nvSpPr>
          <p:cNvPr id="1046" name="Text 20">
            <a:extLst>
              <a:ext uri="{FF2B5EF4-FFF2-40B4-BE49-F238E27FC236}">
                <a16:creationId xmlns:a16="http://schemas.microsoft.com/office/drawing/2014/main" id="{CD33FEC5-F8CC-00F5-3A01-9B230DBC1A74}"/>
              </a:ext>
            </a:extLst>
          </p:cNvPr>
          <p:cNvSpPr/>
          <p:nvPr/>
        </p:nvSpPr>
        <p:spPr>
          <a:xfrm>
            <a:off x="8375493" y="4315193"/>
            <a:ext cx="1801892" cy="223361"/>
          </a:xfrm>
          <a:prstGeom prst="rect">
            <a:avLst/>
          </a:prstGeom>
          <a:noFill/>
          <a:ln/>
        </p:spPr>
        <p:txBody>
          <a:bodyPr wrap="none" lIns="0" tIns="0" rIns="0" bIns="0" rtlCol="0" anchor="t"/>
          <a:lstStyle/>
          <a:p>
            <a:pPr>
              <a:lnSpc>
                <a:spcPts val="1750"/>
              </a:lnSpc>
            </a:pPr>
            <a:r>
              <a:rPr lang="en-US" sz="1800" b="1" kern="0" spc="-42" dirty="0">
                <a:solidFill>
                  <a:srgbClr val="E5E0DF"/>
                </a:solidFill>
                <a:latin typeface="Overpass Bold" pitchFamily="34" charset="0"/>
                <a:ea typeface="Overpass Bold" pitchFamily="34" charset="-122"/>
                <a:cs typeface="Overpass Bold" pitchFamily="34" charset="-120"/>
              </a:rPr>
              <a:t>Seasonal Protection</a:t>
            </a:r>
            <a:endParaRPr lang="en-US" sz="1800" dirty="0"/>
          </a:p>
        </p:txBody>
      </p:sp>
      <p:sp>
        <p:nvSpPr>
          <p:cNvPr id="1047" name="Text 21">
            <a:extLst>
              <a:ext uri="{FF2B5EF4-FFF2-40B4-BE49-F238E27FC236}">
                <a16:creationId xmlns:a16="http://schemas.microsoft.com/office/drawing/2014/main" id="{906E3712-39A3-9EEA-9B82-C7364DE49C56}"/>
              </a:ext>
            </a:extLst>
          </p:cNvPr>
          <p:cNvSpPr/>
          <p:nvPr/>
        </p:nvSpPr>
        <p:spPr>
          <a:xfrm>
            <a:off x="7381257" y="4678558"/>
            <a:ext cx="6264354" cy="243007"/>
          </a:xfrm>
          <a:prstGeom prst="rect">
            <a:avLst/>
          </a:prstGeom>
          <a:noFill/>
          <a:ln/>
        </p:spPr>
        <p:txBody>
          <a:bodyPr wrap="none" lIns="0" tIns="0" rIns="0" bIns="0" rtlCol="0" anchor="t"/>
          <a:lstStyle/>
          <a:p>
            <a:pPr marL="0" indent="0" algn="l">
              <a:lnSpc>
                <a:spcPts val="1900"/>
              </a:lnSpc>
              <a:buNone/>
            </a:pPr>
            <a:r>
              <a:rPr lang="en-US" sz="1600" dirty="0">
                <a:solidFill>
                  <a:srgbClr val="E5E0DF"/>
                </a:solidFill>
                <a:latin typeface="Overpass" pitchFamily="34" charset="0"/>
                <a:ea typeface="Overpass" pitchFamily="34" charset="-122"/>
                <a:cs typeface="Overpass" pitchFamily="34" charset="-120"/>
              </a:rPr>
              <a:t>Flu shots and seasonal vaccine reminders</a:t>
            </a:r>
            <a:endParaRPr lang="en-US" sz="1600" dirty="0"/>
          </a:p>
        </p:txBody>
      </p:sp>
      <p:sp>
        <p:nvSpPr>
          <p:cNvPr id="1048" name="Shape 19">
            <a:extLst>
              <a:ext uri="{FF2B5EF4-FFF2-40B4-BE49-F238E27FC236}">
                <a16:creationId xmlns:a16="http://schemas.microsoft.com/office/drawing/2014/main" id="{44C33B43-B061-B182-E9E9-833C0FBCD364}"/>
              </a:ext>
            </a:extLst>
          </p:cNvPr>
          <p:cNvSpPr/>
          <p:nvPr/>
        </p:nvSpPr>
        <p:spPr>
          <a:xfrm>
            <a:off x="6958995" y="5166306"/>
            <a:ext cx="4917423" cy="952262"/>
          </a:xfrm>
          <a:prstGeom prst="roundRect">
            <a:avLst>
              <a:gd name="adj" fmla="val 6698"/>
            </a:avLst>
          </a:prstGeom>
          <a:solidFill>
            <a:srgbClr val="0C0C0C"/>
          </a:solidFill>
          <a:ln w="15240">
            <a:solidFill>
              <a:srgbClr val="971B55"/>
            </a:solidFill>
            <a:prstDash val="solid"/>
          </a:ln>
        </p:spPr>
      </p:sp>
      <p:sp>
        <p:nvSpPr>
          <p:cNvPr id="1049" name="Text 20">
            <a:extLst>
              <a:ext uri="{FF2B5EF4-FFF2-40B4-BE49-F238E27FC236}">
                <a16:creationId xmlns:a16="http://schemas.microsoft.com/office/drawing/2014/main" id="{01F207E7-552A-F638-7816-1939A1372DA2}"/>
              </a:ext>
            </a:extLst>
          </p:cNvPr>
          <p:cNvSpPr/>
          <p:nvPr/>
        </p:nvSpPr>
        <p:spPr>
          <a:xfrm>
            <a:off x="8319760" y="5260632"/>
            <a:ext cx="1801892" cy="223361"/>
          </a:xfrm>
          <a:prstGeom prst="rect">
            <a:avLst/>
          </a:prstGeom>
          <a:noFill/>
          <a:ln/>
        </p:spPr>
        <p:txBody>
          <a:bodyPr wrap="none" lIns="0" tIns="0" rIns="0" bIns="0" rtlCol="0" anchor="t"/>
          <a:lstStyle/>
          <a:p>
            <a:pPr>
              <a:lnSpc>
                <a:spcPts val="1750"/>
              </a:lnSpc>
            </a:pPr>
            <a:r>
              <a:rPr lang="en-US" sz="1800" b="1" kern="0" spc="-42" dirty="0">
                <a:solidFill>
                  <a:srgbClr val="E5E0DF"/>
                </a:solidFill>
                <a:latin typeface="Overpass Bold" pitchFamily="34" charset="0"/>
                <a:ea typeface="Overpass Bold" pitchFamily="34" charset="-122"/>
                <a:cs typeface="Overpass Bold" pitchFamily="34" charset="-120"/>
              </a:rPr>
              <a:t>Travel Vaccinations</a:t>
            </a:r>
            <a:endParaRPr lang="en-US" sz="1800" dirty="0"/>
          </a:p>
        </p:txBody>
      </p:sp>
      <p:sp>
        <p:nvSpPr>
          <p:cNvPr id="1050" name="Text 21">
            <a:extLst>
              <a:ext uri="{FF2B5EF4-FFF2-40B4-BE49-F238E27FC236}">
                <a16:creationId xmlns:a16="http://schemas.microsoft.com/office/drawing/2014/main" id="{A6F3CF1C-DDAD-6B36-64C2-ED5EDDEA97EC}"/>
              </a:ext>
            </a:extLst>
          </p:cNvPr>
          <p:cNvSpPr/>
          <p:nvPr/>
        </p:nvSpPr>
        <p:spPr>
          <a:xfrm>
            <a:off x="6248343" y="5532175"/>
            <a:ext cx="6264354" cy="243007"/>
          </a:xfrm>
          <a:prstGeom prst="rect">
            <a:avLst/>
          </a:prstGeom>
          <a:noFill/>
          <a:ln/>
        </p:spPr>
        <p:txBody>
          <a:bodyPr wrap="none" lIns="0" tIns="0" rIns="0" bIns="0" rtlCol="0" anchor="t"/>
          <a:lstStyle/>
          <a:p>
            <a:pPr marL="0" indent="0" algn="ctr">
              <a:lnSpc>
                <a:spcPts val="1900"/>
              </a:lnSpc>
              <a:buNone/>
            </a:pPr>
            <a:r>
              <a:rPr lang="en-US" sz="1600" dirty="0">
                <a:solidFill>
                  <a:srgbClr val="E5E0DF"/>
                </a:solidFill>
                <a:latin typeface="Overpass" pitchFamily="34" charset="0"/>
                <a:ea typeface="Overpass" pitchFamily="34" charset="-122"/>
                <a:cs typeface="Overpass" pitchFamily="34" charset="-120"/>
              </a:rPr>
              <a:t>Destination-specific immunization requirements</a:t>
            </a:r>
          </a:p>
          <a:p>
            <a:pPr marL="0" indent="0" algn="ctr">
              <a:lnSpc>
                <a:spcPts val="1900"/>
              </a:lnSpc>
              <a:buNone/>
            </a:pPr>
            <a:r>
              <a:rPr lang="en-US" sz="1600" dirty="0">
                <a:solidFill>
                  <a:srgbClr val="E5E0DF"/>
                </a:solidFill>
                <a:latin typeface="Overpass" pitchFamily="34" charset="0"/>
                <a:ea typeface="Overpass" pitchFamily="34" charset="-122"/>
                <a:cs typeface="Overpass" pitchFamily="34" charset="-120"/>
              </a:rPr>
              <a:t> and scheduling</a:t>
            </a:r>
            <a:endParaRPr lang="en-US" sz="1600" dirty="0"/>
          </a:p>
        </p:txBody>
      </p:sp>
    </p:spTree>
    <p:extLst>
      <p:ext uri="{BB962C8B-B14F-4D97-AF65-F5344CB8AC3E}">
        <p14:creationId xmlns:p14="http://schemas.microsoft.com/office/powerpoint/2010/main" val="234974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132080" y="-44532"/>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657362" y="164200"/>
            <a:ext cx="4421767" cy="704017"/>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1508554" y="1223530"/>
            <a:ext cx="8672274" cy="563285"/>
          </a:xfrm>
          <a:prstGeom prst="rect">
            <a:avLst/>
          </a:prstGeom>
          <a:noFill/>
          <a:ln/>
        </p:spPr>
        <p:txBody>
          <a:bodyPr wrap="none" lIns="0" tIns="0" rIns="0" bIns="0" rtlCol="0" anchor="t"/>
          <a:lstStyle/>
          <a:p>
            <a:pPr marL="0" indent="0" algn="l">
              <a:lnSpc>
                <a:spcPts val="2200"/>
              </a:lnSpc>
              <a:buNone/>
            </a:pPr>
            <a:r>
              <a:rPr lang="en-US" sz="3200" b="1" kern="0" spc="-53" dirty="0">
                <a:solidFill>
                  <a:srgbClr val="FFFFFF"/>
                </a:solidFill>
                <a:latin typeface="Overpass Bold" pitchFamily="34" charset="0"/>
                <a:ea typeface="Overpass Bold" pitchFamily="34" charset="-122"/>
                <a:cs typeface="Overpass Bold" pitchFamily="34" charset="-120"/>
              </a:rPr>
              <a:t>Multilingual Support — Breaking Language Barriers</a:t>
            </a:r>
            <a:endParaRPr lang="en-US" sz="3200" dirty="0"/>
          </a:p>
        </p:txBody>
      </p:sp>
      <p:sp>
        <p:nvSpPr>
          <p:cNvPr id="3" name="Text 0">
            <a:extLst>
              <a:ext uri="{FF2B5EF4-FFF2-40B4-BE49-F238E27FC236}">
                <a16:creationId xmlns:a16="http://schemas.microsoft.com/office/drawing/2014/main" id="{2EC5792C-282C-9EB6-7BA1-6405BDDAE553}"/>
              </a:ext>
            </a:extLst>
          </p:cNvPr>
          <p:cNvSpPr/>
          <p:nvPr/>
        </p:nvSpPr>
        <p:spPr>
          <a:xfrm>
            <a:off x="3776851" y="365120"/>
            <a:ext cx="5632490" cy="704017"/>
          </a:xfrm>
          <a:prstGeom prst="rect">
            <a:avLst/>
          </a:prstGeom>
          <a:noFill/>
          <a:ln/>
        </p:spPr>
        <p:txBody>
          <a:bodyPr wrap="none" lIns="0" tIns="0" rIns="0" bIns="0" rtlCol="0" anchor="t"/>
          <a:lstStyle/>
          <a:p>
            <a:pPr marL="0" indent="0" algn="l">
              <a:lnSpc>
                <a:spcPts val="3350"/>
              </a:lnSpc>
              <a:buNone/>
            </a:pPr>
            <a:r>
              <a:rPr lang="en-US" sz="4400" b="1" kern="0" spc="-81" dirty="0">
                <a:solidFill>
                  <a:srgbClr val="FFFFFF"/>
                </a:solidFill>
                <a:latin typeface="Overpass Bold" pitchFamily="34" charset="0"/>
                <a:ea typeface="Overpass Bold" pitchFamily="34" charset="-122"/>
                <a:cs typeface="Overpass Bold" pitchFamily="34" charset="-120"/>
              </a:rPr>
              <a:t>Feature Deep-Dive</a:t>
            </a:r>
            <a:endParaRPr lang="en-US" sz="4400" dirty="0"/>
          </a:p>
        </p:txBody>
      </p:sp>
      <p:sp>
        <p:nvSpPr>
          <p:cNvPr id="9" name="Text 2"/>
          <p:cNvSpPr/>
          <p:nvPr/>
        </p:nvSpPr>
        <p:spPr>
          <a:xfrm>
            <a:off x="2111209" y="1730498"/>
            <a:ext cx="2057638" cy="257175"/>
          </a:xfrm>
          <a:prstGeom prst="rect">
            <a:avLst/>
          </a:prstGeom>
          <a:noFill/>
          <a:ln/>
        </p:spPr>
        <p:txBody>
          <a:bodyPr wrap="none" lIns="0" tIns="0" rIns="0" bIns="0" rtlCol="0" anchor="t"/>
          <a:lstStyle/>
          <a:p>
            <a:pPr marL="0" indent="0" algn="l">
              <a:lnSpc>
                <a:spcPts val="1650"/>
              </a:lnSpc>
              <a:buNone/>
            </a:pPr>
            <a:r>
              <a:rPr lang="en-US" sz="2000" b="1" kern="0" spc="-40" dirty="0">
                <a:solidFill>
                  <a:srgbClr val="F20374"/>
                </a:solidFill>
                <a:latin typeface="Overpass Bold" pitchFamily="34" charset="0"/>
                <a:ea typeface="Overpass Bold" pitchFamily="34" charset="-122"/>
                <a:cs typeface="Overpass Bold" pitchFamily="34" charset="-120"/>
              </a:rPr>
              <a:t>Voice Recognition</a:t>
            </a:r>
            <a:endParaRPr lang="en-US" sz="2000" dirty="0">
              <a:solidFill>
                <a:srgbClr val="F20374"/>
              </a:solidFill>
            </a:endParaRPr>
          </a:p>
        </p:txBody>
      </p:sp>
      <p:sp>
        <p:nvSpPr>
          <p:cNvPr id="26" name="Text 19"/>
          <p:cNvSpPr/>
          <p:nvPr/>
        </p:nvSpPr>
        <p:spPr>
          <a:xfrm>
            <a:off x="7871341" y="1805377"/>
            <a:ext cx="2057638" cy="257175"/>
          </a:xfrm>
          <a:prstGeom prst="rect">
            <a:avLst/>
          </a:prstGeom>
          <a:noFill/>
          <a:ln/>
        </p:spPr>
        <p:txBody>
          <a:bodyPr wrap="none" lIns="0" tIns="0" rIns="0" bIns="0" rtlCol="0" anchor="t"/>
          <a:lstStyle/>
          <a:p>
            <a:pPr marL="0" indent="0" algn="l">
              <a:lnSpc>
                <a:spcPts val="1650"/>
              </a:lnSpc>
              <a:buNone/>
            </a:pPr>
            <a:r>
              <a:rPr lang="en-US" sz="2000" b="1" kern="0" spc="-40" dirty="0">
                <a:solidFill>
                  <a:srgbClr val="F20374"/>
                </a:solidFill>
                <a:latin typeface="Overpass Bold" pitchFamily="34" charset="0"/>
                <a:ea typeface="Overpass Bold" pitchFamily="34" charset="-122"/>
                <a:cs typeface="Overpass Bold" pitchFamily="34" charset="-120"/>
              </a:rPr>
              <a:t>Handwritten Recognition</a:t>
            </a:r>
            <a:endParaRPr lang="en-US" sz="2000" dirty="0">
              <a:solidFill>
                <a:srgbClr val="F20374"/>
              </a:solidFill>
            </a:endParaRPr>
          </a:p>
        </p:txBody>
      </p:sp>
      <p:sp>
        <p:nvSpPr>
          <p:cNvPr id="33" name="Text 1"/>
          <p:cNvSpPr/>
          <p:nvPr/>
        </p:nvSpPr>
        <p:spPr>
          <a:xfrm>
            <a:off x="-11465065" y="-6572812"/>
            <a:ext cx="5006578" cy="281583"/>
          </a:xfrm>
          <a:prstGeom prst="rect">
            <a:avLst/>
          </a:prstGeom>
          <a:noFill/>
          <a:ln/>
        </p:spPr>
        <p:txBody>
          <a:bodyPr wrap="none" lIns="0" tIns="0" rIns="0" bIns="0" rtlCol="0" anchor="t"/>
          <a:lstStyle/>
          <a:p>
            <a:pPr marL="0" indent="0" algn="l">
              <a:lnSpc>
                <a:spcPts val="2200"/>
              </a:lnSpc>
              <a:buNone/>
            </a:pPr>
            <a:endParaRPr lang="en-US" sz="1750" dirty="0"/>
          </a:p>
        </p:txBody>
      </p:sp>
      <p:sp>
        <p:nvSpPr>
          <p:cNvPr id="36" name="Text 2"/>
          <p:cNvSpPr/>
          <p:nvPr/>
        </p:nvSpPr>
        <p:spPr>
          <a:xfrm>
            <a:off x="-11465065" y="-5992145"/>
            <a:ext cx="1689735" cy="211098"/>
          </a:xfrm>
          <a:prstGeom prst="rect">
            <a:avLst/>
          </a:prstGeom>
          <a:noFill/>
          <a:ln/>
        </p:spPr>
        <p:txBody>
          <a:bodyPr wrap="none" lIns="0" tIns="0" rIns="0" bIns="0" rtlCol="0" anchor="t"/>
          <a:lstStyle/>
          <a:p>
            <a:pPr marL="0" indent="0" algn="l">
              <a:lnSpc>
                <a:spcPts val="1650"/>
              </a:lnSpc>
              <a:buNone/>
            </a:pPr>
            <a:endParaRPr lang="en-US" sz="1300" dirty="0"/>
          </a:p>
        </p:txBody>
      </p:sp>
      <p:pic>
        <p:nvPicPr>
          <p:cNvPr id="37" name="Image 0" descr="preencoded.png"/>
          <p:cNvPicPr>
            <a:picLocks noChangeAspect="1"/>
          </p:cNvPicPr>
          <p:nvPr/>
        </p:nvPicPr>
        <p:blipFill>
          <a:blip r:embed="rId4"/>
          <a:stretch>
            <a:fillRect/>
          </a:stretch>
        </p:blipFill>
        <p:spPr>
          <a:xfrm>
            <a:off x="1238676" y="2071763"/>
            <a:ext cx="3802705" cy="23580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9" name="Text 3"/>
          <p:cNvSpPr/>
          <p:nvPr/>
        </p:nvSpPr>
        <p:spPr>
          <a:xfrm>
            <a:off x="224015" y="4623976"/>
            <a:ext cx="6750368" cy="215384"/>
          </a:xfrm>
          <a:prstGeom prst="rect">
            <a:avLst/>
          </a:prstGeom>
          <a:noFill/>
          <a:ln/>
        </p:spPr>
        <p:txBody>
          <a:bodyPr wrap="none" lIns="0" tIns="0" rIns="0" bIns="0" rtlCol="0" anchor="t"/>
          <a:lstStyle/>
          <a:p>
            <a:pPr marL="342900" indent="-342900" algn="l">
              <a:lnSpc>
                <a:spcPts val="1650"/>
              </a:lnSpc>
              <a:buClr>
                <a:srgbClr val="F20374"/>
              </a:buClr>
              <a:buSzPct val="100000"/>
              <a:buChar char="•"/>
            </a:pPr>
            <a:r>
              <a:rPr lang="en-US" sz="1400" b="1" dirty="0">
                <a:solidFill>
                  <a:srgbClr val="E5E0DF"/>
                </a:solidFill>
                <a:latin typeface="Overpass" pitchFamily="34" charset="0"/>
                <a:ea typeface="Overpass" pitchFamily="34" charset="-122"/>
                <a:cs typeface="Overpass" pitchFamily="34" charset="-120"/>
              </a:rPr>
              <a:t>10+ regional languages</a:t>
            </a:r>
            <a:r>
              <a:rPr lang="en-US" sz="1400" dirty="0">
                <a:solidFill>
                  <a:srgbClr val="E5E0DF"/>
                </a:solidFill>
                <a:latin typeface="Overpass" pitchFamily="34" charset="0"/>
                <a:ea typeface="Overpass" pitchFamily="34" charset="-122"/>
                <a:cs typeface="Overpass" pitchFamily="34" charset="-120"/>
              </a:rPr>
              <a:t> including Hindi, Tamil, Telugu, Bengali, Marathi,</a:t>
            </a:r>
          </a:p>
          <a:p>
            <a:pPr algn="l">
              <a:lnSpc>
                <a:spcPts val="1650"/>
              </a:lnSpc>
              <a:buClr>
                <a:srgbClr val="F20374"/>
              </a:buClr>
              <a:buSzPct val="100000"/>
            </a:pPr>
            <a:r>
              <a:rPr lang="en-US" sz="1400" dirty="0">
                <a:solidFill>
                  <a:srgbClr val="E5E0DF"/>
                </a:solidFill>
                <a:latin typeface="Overpass" pitchFamily="34" charset="0"/>
                <a:ea typeface="Overpass" pitchFamily="34" charset="-122"/>
                <a:cs typeface="Overpass" pitchFamily="34" charset="-120"/>
              </a:rPr>
              <a:t>       Gujarati, Kannada, Malayalam, Punjabi, and Odia</a:t>
            </a:r>
            <a:endParaRPr lang="en-US" sz="1400" dirty="0"/>
          </a:p>
        </p:txBody>
      </p:sp>
      <p:sp>
        <p:nvSpPr>
          <p:cNvPr id="50" name="Text 4"/>
          <p:cNvSpPr/>
          <p:nvPr/>
        </p:nvSpPr>
        <p:spPr>
          <a:xfrm>
            <a:off x="224015" y="5094511"/>
            <a:ext cx="6750368" cy="215384"/>
          </a:xfrm>
          <a:prstGeom prst="rect">
            <a:avLst/>
          </a:prstGeom>
          <a:noFill/>
          <a:ln/>
        </p:spPr>
        <p:txBody>
          <a:bodyPr wrap="none" lIns="0" tIns="0" rIns="0" bIns="0" rtlCol="0" anchor="t"/>
          <a:lstStyle/>
          <a:p>
            <a:pPr marL="342900" indent="-342900" algn="l">
              <a:lnSpc>
                <a:spcPts val="1650"/>
              </a:lnSpc>
              <a:buClr>
                <a:srgbClr val="F20374"/>
              </a:buClr>
              <a:buSzPct val="100000"/>
              <a:buChar char="•"/>
            </a:pPr>
            <a:r>
              <a:rPr lang="en-US" sz="1400" b="1" dirty="0">
                <a:solidFill>
                  <a:srgbClr val="E5E0DF"/>
                </a:solidFill>
                <a:latin typeface="Overpass" pitchFamily="34" charset="0"/>
                <a:ea typeface="Overpass" pitchFamily="34" charset="-122"/>
                <a:cs typeface="Overpass" pitchFamily="34" charset="-120"/>
              </a:rPr>
              <a:t>Real-time language detection</a:t>
            </a:r>
            <a:r>
              <a:rPr lang="en-US" sz="1400" dirty="0">
                <a:solidFill>
                  <a:srgbClr val="E5E0DF"/>
                </a:solidFill>
                <a:latin typeface="Overpass" pitchFamily="34" charset="0"/>
                <a:ea typeface="Overpass" pitchFamily="34" charset="-122"/>
                <a:cs typeface="Overpass" pitchFamily="34" charset="-120"/>
              </a:rPr>
              <a:t> automatically identifies the user's language</a:t>
            </a:r>
            <a:endParaRPr lang="en-US" sz="1400" dirty="0"/>
          </a:p>
        </p:txBody>
      </p:sp>
      <p:sp>
        <p:nvSpPr>
          <p:cNvPr id="51" name="Text 5"/>
          <p:cNvSpPr/>
          <p:nvPr/>
        </p:nvSpPr>
        <p:spPr>
          <a:xfrm>
            <a:off x="224015" y="5351686"/>
            <a:ext cx="6750368" cy="215384"/>
          </a:xfrm>
          <a:prstGeom prst="rect">
            <a:avLst/>
          </a:prstGeom>
          <a:noFill/>
          <a:ln/>
        </p:spPr>
        <p:txBody>
          <a:bodyPr wrap="none" lIns="0" tIns="0" rIns="0" bIns="0" rtlCol="0" anchor="t"/>
          <a:lstStyle/>
          <a:p>
            <a:pPr marL="342900" indent="-342900" algn="l">
              <a:lnSpc>
                <a:spcPts val="1650"/>
              </a:lnSpc>
              <a:buClr>
                <a:srgbClr val="F20374"/>
              </a:buClr>
              <a:buSzPct val="100000"/>
              <a:buChar char="•"/>
            </a:pPr>
            <a:r>
              <a:rPr lang="en-US" sz="1400" b="1" dirty="0">
                <a:solidFill>
                  <a:srgbClr val="E5E0DF"/>
                </a:solidFill>
                <a:latin typeface="Overpass" pitchFamily="34" charset="0"/>
                <a:ea typeface="Overpass" pitchFamily="34" charset="-122"/>
                <a:cs typeface="Overpass" pitchFamily="34" charset="-120"/>
              </a:rPr>
              <a:t>Voice-to-text conversion</a:t>
            </a:r>
            <a:r>
              <a:rPr lang="en-US" sz="1400" dirty="0">
                <a:solidFill>
                  <a:srgbClr val="E5E0DF"/>
                </a:solidFill>
                <a:latin typeface="Overpass" pitchFamily="34" charset="0"/>
                <a:ea typeface="Overpass" pitchFamily="34" charset="-122"/>
                <a:cs typeface="Overpass" pitchFamily="34" charset="-120"/>
              </a:rPr>
              <a:t> ensures accessibility for users with limited literacy</a:t>
            </a:r>
            <a:endParaRPr lang="en-US" sz="1400" dirty="0"/>
          </a:p>
        </p:txBody>
      </p:sp>
      <p:sp>
        <p:nvSpPr>
          <p:cNvPr id="52" name="Text 6"/>
          <p:cNvSpPr/>
          <p:nvPr/>
        </p:nvSpPr>
        <p:spPr>
          <a:xfrm>
            <a:off x="224015" y="5608861"/>
            <a:ext cx="6750368" cy="215384"/>
          </a:xfrm>
          <a:prstGeom prst="rect">
            <a:avLst/>
          </a:prstGeom>
          <a:noFill/>
          <a:ln/>
        </p:spPr>
        <p:txBody>
          <a:bodyPr wrap="none" lIns="0" tIns="0" rIns="0" bIns="0" rtlCol="0" anchor="t"/>
          <a:lstStyle/>
          <a:p>
            <a:pPr marL="342900" indent="-342900" algn="l">
              <a:lnSpc>
                <a:spcPts val="1650"/>
              </a:lnSpc>
              <a:buClr>
                <a:srgbClr val="F20374"/>
              </a:buClr>
              <a:buSzPct val="100000"/>
              <a:buChar char="•"/>
            </a:pPr>
            <a:r>
              <a:rPr lang="en-US" sz="1400" b="1" dirty="0">
                <a:solidFill>
                  <a:srgbClr val="E5E0DF"/>
                </a:solidFill>
                <a:latin typeface="Overpass" pitchFamily="34" charset="0"/>
                <a:ea typeface="Overpass" pitchFamily="34" charset="-122"/>
                <a:cs typeface="Overpass" pitchFamily="34" charset="-120"/>
              </a:rPr>
              <a:t>Text-to-speech responses</a:t>
            </a:r>
            <a:r>
              <a:rPr lang="en-US" sz="1400" dirty="0">
                <a:solidFill>
                  <a:srgbClr val="E5E0DF"/>
                </a:solidFill>
                <a:latin typeface="Overpass" pitchFamily="34" charset="0"/>
                <a:ea typeface="Overpass" pitchFamily="34" charset="-122"/>
                <a:cs typeface="Overpass" pitchFamily="34" charset="-120"/>
              </a:rPr>
              <a:t> deliver answers in natural, spoken language</a:t>
            </a:r>
            <a:endParaRPr lang="en-US" sz="1400" dirty="0"/>
          </a:p>
        </p:txBody>
      </p:sp>
      <p:sp>
        <p:nvSpPr>
          <p:cNvPr id="53" name="Text 7"/>
          <p:cNvSpPr/>
          <p:nvPr/>
        </p:nvSpPr>
        <p:spPr>
          <a:xfrm>
            <a:off x="-4415136" y="-5992145"/>
            <a:ext cx="1858089" cy="211098"/>
          </a:xfrm>
          <a:prstGeom prst="rect">
            <a:avLst/>
          </a:prstGeom>
          <a:noFill/>
          <a:ln/>
        </p:spPr>
        <p:txBody>
          <a:bodyPr wrap="none" lIns="0" tIns="0" rIns="0" bIns="0" rtlCol="0" anchor="t"/>
          <a:lstStyle/>
          <a:p>
            <a:pPr marL="0" indent="0" algn="l">
              <a:lnSpc>
                <a:spcPts val="1650"/>
              </a:lnSpc>
              <a:buNone/>
            </a:pPr>
            <a:endParaRPr lang="en-US" sz="1300" dirty="0"/>
          </a:p>
        </p:txBody>
      </p:sp>
      <p:pic>
        <p:nvPicPr>
          <p:cNvPr id="54" name="Image 1" descr="preencoded.png"/>
          <p:cNvPicPr>
            <a:picLocks noChangeAspect="1"/>
          </p:cNvPicPr>
          <p:nvPr/>
        </p:nvPicPr>
        <p:blipFill>
          <a:blip r:embed="rId5"/>
          <a:stretch>
            <a:fillRect/>
          </a:stretch>
        </p:blipFill>
        <p:spPr>
          <a:xfrm>
            <a:off x="7987530" y="2081114"/>
            <a:ext cx="2726190" cy="2439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5" name="Text 8"/>
          <p:cNvSpPr/>
          <p:nvPr/>
        </p:nvSpPr>
        <p:spPr>
          <a:xfrm>
            <a:off x="6816744" y="4593496"/>
            <a:ext cx="6750368" cy="215384"/>
          </a:xfrm>
          <a:prstGeom prst="rect">
            <a:avLst/>
          </a:prstGeom>
          <a:noFill/>
          <a:ln/>
        </p:spPr>
        <p:txBody>
          <a:bodyPr wrap="none" lIns="0" tIns="0" rIns="0" bIns="0" rtlCol="0" anchor="t"/>
          <a:lstStyle/>
          <a:p>
            <a:pPr marL="342900" indent="-342900" algn="l">
              <a:lnSpc>
                <a:spcPts val="1650"/>
              </a:lnSpc>
              <a:buClr>
                <a:srgbClr val="F20374"/>
              </a:buClr>
              <a:buSzPct val="100000"/>
              <a:buChar char="•"/>
            </a:pPr>
            <a:r>
              <a:rPr lang="en-US" sz="1400" b="1" dirty="0">
                <a:solidFill>
                  <a:srgbClr val="E5E0DF"/>
                </a:solidFill>
                <a:latin typeface="Overpass" pitchFamily="34" charset="0"/>
                <a:ea typeface="Overpass" pitchFamily="34" charset="-122"/>
                <a:cs typeface="Overpass" pitchFamily="34" charset="-120"/>
              </a:rPr>
              <a:t>OCR technology</a:t>
            </a:r>
            <a:r>
              <a:rPr lang="en-US" sz="1400" dirty="0">
                <a:solidFill>
                  <a:srgbClr val="E5E0DF"/>
                </a:solidFill>
                <a:latin typeface="Overpass" pitchFamily="34" charset="0"/>
                <a:ea typeface="Overpass" pitchFamily="34" charset="-122"/>
                <a:cs typeface="Overpass" pitchFamily="34" charset="-120"/>
              </a:rPr>
              <a:t> accurately processes handwritten queries</a:t>
            </a:r>
          </a:p>
          <a:p>
            <a:pPr algn="l">
              <a:lnSpc>
                <a:spcPts val="1650"/>
              </a:lnSpc>
              <a:buClr>
                <a:srgbClr val="F20374"/>
              </a:buClr>
              <a:buSzPct val="100000"/>
            </a:pPr>
            <a:r>
              <a:rPr lang="en-US" sz="1400" dirty="0">
                <a:solidFill>
                  <a:srgbClr val="E5E0DF"/>
                </a:solidFill>
                <a:latin typeface="Overpass" pitchFamily="34" charset="0"/>
                <a:ea typeface="Overpass" pitchFamily="34" charset="-122"/>
                <a:cs typeface="Overpass" pitchFamily="34" charset="-120"/>
              </a:rPr>
              <a:t>       in multiple scripts</a:t>
            </a:r>
            <a:endParaRPr lang="en-US" sz="1400" dirty="0"/>
          </a:p>
        </p:txBody>
      </p:sp>
      <p:sp>
        <p:nvSpPr>
          <p:cNvPr id="56" name="Text 9"/>
          <p:cNvSpPr/>
          <p:nvPr/>
        </p:nvSpPr>
        <p:spPr>
          <a:xfrm>
            <a:off x="6805644" y="5094511"/>
            <a:ext cx="6750368" cy="215384"/>
          </a:xfrm>
          <a:prstGeom prst="rect">
            <a:avLst/>
          </a:prstGeom>
          <a:noFill/>
          <a:ln/>
        </p:spPr>
        <p:txBody>
          <a:bodyPr wrap="none" lIns="0" tIns="0" rIns="0" bIns="0" rtlCol="0" anchor="t"/>
          <a:lstStyle/>
          <a:p>
            <a:pPr marL="342900" indent="-342900" algn="l">
              <a:lnSpc>
                <a:spcPts val="1650"/>
              </a:lnSpc>
              <a:buClr>
                <a:srgbClr val="F20374"/>
              </a:buClr>
              <a:buSzPct val="100000"/>
              <a:buChar char="•"/>
            </a:pPr>
            <a:r>
              <a:rPr lang="en-US" sz="1400" b="1" dirty="0">
                <a:solidFill>
                  <a:srgbClr val="E5E0DF"/>
                </a:solidFill>
                <a:latin typeface="Overpass" pitchFamily="34" charset="0"/>
                <a:ea typeface="Overpass" pitchFamily="34" charset="-122"/>
                <a:cs typeface="Overpass" pitchFamily="34" charset="-120"/>
              </a:rPr>
              <a:t>Regional script support</a:t>
            </a:r>
            <a:r>
              <a:rPr lang="en-US" sz="1400" dirty="0">
                <a:solidFill>
                  <a:srgbClr val="E5E0DF"/>
                </a:solidFill>
                <a:latin typeface="Overpass" pitchFamily="34" charset="0"/>
                <a:ea typeface="Overpass" pitchFamily="34" charset="-122"/>
                <a:cs typeface="Overpass" pitchFamily="34" charset="-120"/>
              </a:rPr>
              <a:t> for Devanagari, Tamil, Bengali, and </a:t>
            </a:r>
          </a:p>
          <a:p>
            <a:pPr algn="l">
              <a:lnSpc>
                <a:spcPts val="1650"/>
              </a:lnSpc>
              <a:buClr>
                <a:srgbClr val="F20374"/>
              </a:buClr>
              <a:buSzPct val="100000"/>
            </a:pPr>
            <a:r>
              <a:rPr lang="en-US" sz="1400" dirty="0">
                <a:solidFill>
                  <a:srgbClr val="E5E0DF"/>
                </a:solidFill>
                <a:latin typeface="Overpass" pitchFamily="34" charset="0"/>
                <a:ea typeface="Overpass" pitchFamily="34" charset="-122"/>
                <a:cs typeface="Overpass" pitchFamily="34" charset="-120"/>
              </a:rPr>
              <a:t>       other writing systems</a:t>
            </a:r>
            <a:endParaRPr lang="en-US" sz="1400" dirty="0"/>
          </a:p>
        </p:txBody>
      </p:sp>
      <p:sp>
        <p:nvSpPr>
          <p:cNvPr id="57" name="Text 10"/>
          <p:cNvSpPr/>
          <p:nvPr/>
        </p:nvSpPr>
        <p:spPr>
          <a:xfrm>
            <a:off x="6816744" y="5577167"/>
            <a:ext cx="6750368" cy="215384"/>
          </a:xfrm>
          <a:prstGeom prst="rect">
            <a:avLst/>
          </a:prstGeom>
          <a:noFill/>
          <a:ln/>
        </p:spPr>
        <p:txBody>
          <a:bodyPr wrap="none" lIns="0" tIns="0" rIns="0" bIns="0" rtlCol="0" anchor="t"/>
          <a:lstStyle/>
          <a:p>
            <a:pPr marL="342900" indent="-342900" algn="l">
              <a:lnSpc>
                <a:spcPts val="1650"/>
              </a:lnSpc>
              <a:buClr>
                <a:srgbClr val="F20374"/>
              </a:buClr>
              <a:buSzPct val="100000"/>
              <a:buChar char="•"/>
            </a:pPr>
            <a:r>
              <a:rPr lang="en-US" sz="1400" b="1" dirty="0">
                <a:solidFill>
                  <a:srgbClr val="E5E0DF"/>
                </a:solidFill>
                <a:latin typeface="Overpass" pitchFamily="34" charset="0"/>
                <a:ea typeface="Overpass" pitchFamily="34" charset="-122"/>
                <a:cs typeface="Overpass" pitchFamily="34" charset="-120"/>
              </a:rPr>
              <a:t>Elderly-friendly</a:t>
            </a:r>
            <a:r>
              <a:rPr lang="en-US" sz="1400" dirty="0">
                <a:solidFill>
                  <a:srgbClr val="E5E0DF"/>
                </a:solidFill>
                <a:latin typeface="Overpass" pitchFamily="34" charset="0"/>
                <a:ea typeface="Overpass" pitchFamily="34" charset="-122"/>
                <a:cs typeface="Overpass" pitchFamily="34" charset="-120"/>
              </a:rPr>
              <a:t> interface accommodates users uncomfortable </a:t>
            </a:r>
          </a:p>
          <a:p>
            <a:pPr algn="l">
              <a:lnSpc>
                <a:spcPts val="1650"/>
              </a:lnSpc>
              <a:buClr>
                <a:srgbClr val="F20374"/>
              </a:buClr>
              <a:buSzPct val="100000"/>
            </a:pPr>
            <a:r>
              <a:rPr lang="en-US" sz="1400" dirty="0">
                <a:solidFill>
                  <a:srgbClr val="E5E0DF"/>
                </a:solidFill>
                <a:latin typeface="Overpass" pitchFamily="34" charset="0"/>
                <a:ea typeface="Overpass" pitchFamily="34" charset="-122"/>
                <a:cs typeface="Overpass" pitchFamily="34" charset="-120"/>
              </a:rPr>
              <a:t>       with typing</a:t>
            </a:r>
            <a:endParaRPr lang="en-US" sz="1400" dirty="0"/>
          </a:p>
        </p:txBody>
      </p:sp>
      <p:sp>
        <p:nvSpPr>
          <p:cNvPr id="60" name="Text 11"/>
          <p:cNvSpPr/>
          <p:nvPr/>
        </p:nvSpPr>
        <p:spPr>
          <a:xfrm>
            <a:off x="3657362" y="6466367"/>
            <a:ext cx="13613249" cy="191453"/>
          </a:xfrm>
          <a:prstGeom prst="rect">
            <a:avLst/>
          </a:prstGeom>
          <a:noFill/>
          <a:ln/>
        </p:spPr>
        <p:txBody>
          <a:bodyPr wrap="none" lIns="0" tIns="0" rIns="0" bIns="0" rtlCol="0" anchor="t"/>
          <a:lstStyle/>
          <a:p>
            <a:pPr marL="0" indent="0" algn="l">
              <a:lnSpc>
                <a:spcPts val="1500"/>
              </a:lnSpc>
              <a:buNone/>
            </a:pPr>
            <a:r>
              <a:rPr lang="en-US" dirty="0">
                <a:solidFill>
                  <a:srgbClr val="E5E0DF"/>
                </a:solidFill>
                <a:latin typeface="Overpass" pitchFamily="34" charset="0"/>
                <a:ea typeface="Overpass" pitchFamily="34" charset="-122"/>
                <a:cs typeface="Overpass" pitchFamily="34" charset="-120"/>
              </a:rPr>
              <a:t>"Health information in YOUR language, YOUR way"</a:t>
            </a:r>
            <a:endParaRPr lang="en-US" dirty="0"/>
          </a:p>
        </p:txBody>
      </p:sp>
      <p:sp>
        <p:nvSpPr>
          <p:cNvPr id="61" name="Shape 12"/>
          <p:cNvSpPr/>
          <p:nvPr/>
        </p:nvSpPr>
        <p:spPr>
          <a:xfrm>
            <a:off x="3535442" y="6243006"/>
            <a:ext cx="15240" cy="460534"/>
          </a:xfrm>
          <a:prstGeom prst="rect">
            <a:avLst/>
          </a:prstGeom>
          <a:solidFill>
            <a:srgbClr val="F20374"/>
          </a:solidFill>
          <a:ln/>
        </p:spPr>
      </p:sp>
    </p:spTree>
    <p:extLst>
      <p:ext uri="{BB962C8B-B14F-4D97-AF65-F5344CB8AC3E}">
        <p14:creationId xmlns:p14="http://schemas.microsoft.com/office/powerpoint/2010/main" val="1197517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450DE6-9271-D548-0CF6-7B3F10EAEEBF}"/>
              </a:ext>
            </a:extLst>
          </p:cNvPr>
          <p:cNvGrpSpPr/>
          <p:nvPr/>
        </p:nvGrpSpPr>
        <p:grpSpPr>
          <a:xfrm>
            <a:off x="-220881" y="-44532"/>
            <a:ext cx="12456160" cy="6947064"/>
            <a:chOff x="-132080" y="-89064"/>
            <a:chExt cx="12456160" cy="6947064"/>
          </a:xfrm>
        </p:grpSpPr>
        <p:pic>
          <p:nvPicPr>
            <p:cNvPr id="1026" name="Picture 2" descr="AI in Healthcare: Transforming Patient Care - Sutherland">
              <a:extLst>
                <a:ext uri="{FF2B5EF4-FFF2-40B4-BE49-F238E27FC236}">
                  <a16:creationId xmlns:a16="http://schemas.microsoft.com/office/drawing/2014/main" id="{67A13D89-BA03-C54D-C171-77464FB3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81BB7-A037-63EA-CAF1-7F7C782B0A21}"/>
                </a:ext>
              </a:extLst>
            </p:cNvPr>
            <p:cNvSpPr/>
            <p:nvPr/>
          </p:nvSpPr>
          <p:spPr>
            <a:xfrm>
              <a:off x="-132080" y="-89064"/>
              <a:ext cx="12456160" cy="6947064"/>
            </a:xfrm>
            <a:prstGeom prst="rect">
              <a:avLst/>
            </a:prstGeom>
            <a:solidFill>
              <a:schemeClr val="tx1">
                <a:alpha val="9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 name="Content Placeholder 5">
            <a:extLst>
              <a:ext uri="{FF2B5EF4-FFF2-40B4-BE49-F238E27FC236}">
                <a16:creationId xmlns:a16="http://schemas.microsoft.com/office/drawing/2014/main" id="{F2497727-9C32-0D1D-FA1B-8D4979C443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722" y="66434"/>
            <a:ext cx="838200" cy="81986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8" name="Rectangle: Rounded Corners 37">
            <a:extLst>
              <a:ext uri="{FF2B5EF4-FFF2-40B4-BE49-F238E27FC236}">
                <a16:creationId xmlns:a16="http://schemas.microsoft.com/office/drawing/2014/main" id="{E3DB82F7-1C50-3B66-7138-0340D70D1C75}"/>
              </a:ext>
            </a:extLst>
          </p:cNvPr>
          <p:cNvSpPr/>
          <p:nvPr/>
        </p:nvSpPr>
        <p:spPr>
          <a:xfrm>
            <a:off x="3657362" y="210500"/>
            <a:ext cx="4450427" cy="704017"/>
          </a:xfrm>
          <a:prstGeom prst="roundRect">
            <a:avLst/>
          </a:prstGeom>
          <a:solidFill>
            <a:srgbClr val="F2037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D8C7CC31-07B9-C5D2-2E72-DB62AE316037}"/>
              </a:ext>
            </a:extLst>
          </p:cNvPr>
          <p:cNvSpPr/>
          <p:nvPr/>
        </p:nvSpPr>
        <p:spPr>
          <a:xfrm>
            <a:off x="403890" y="1058967"/>
            <a:ext cx="8672274" cy="563285"/>
          </a:xfrm>
          <a:prstGeom prst="rect">
            <a:avLst/>
          </a:prstGeom>
          <a:noFill/>
          <a:ln/>
        </p:spPr>
        <p:txBody>
          <a:bodyPr wrap="none" lIns="0" tIns="0" rIns="0" bIns="0" rtlCol="0" anchor="t"/>
          <a:lstStyle/>
          <a:p>
            <a:pPr marL="0" indent="0" algn="l">
              <a:lnSpc>
                <a:spcPts val="2200"/>
              </a:lnSpc>
              <a:buNone/>
            </a:pPr>
            <a:r>
              <a:rPr lang="en-US" sz="2800" b="1" kern="0" spc="-53" dirty="0">
                <a:solidFill>
                  <a:srgbClr val="FFFFFF"/>
                </a:solidFill>
                <a:latin typeface="Overpass Bold" pitchFamily="34" charset="0"/>
                <a:ea typeface="Overpass Bold" pitchFamily="34" charset="-122"/>
                <a:cs typeface="Overpass Bold" pitchFamily="34" charset="-120"/>
              </a:rPr>
              <a:t>Precautions &amp; Seasonal Awareness — Proactive Health Management</a:t>
            </a:r>
            <a:endParaRPr lang="en-US" sz="2800" dirty="0"/>
          </a:p>
        </p:txBody>
      </p:sp>
      <p:sp>
        <p:nvSpPr>
          <p:cNvPr id="3" name="Text 0">
            <a:extLst>
              <a:ext uri="{FF2B5EF4-FFF2-40B4-BE49-F238E27FC236}">
                <a16:creationId xmlns:a16="http://schemas.microsoft.com/office/drawing/2014/main" id="{2EC5792C-282C-9EB6-7BA1-6405BDDAE553}"/>
              </a:ext>
            </a:extLst>
          </p:cNvPr>
          <p:cNvSpPr/>
          <p:nvPr/>
        </p:nvSpPr>
        <p:spPr>
          <a:xfrm>
            <a:off x="3776851" y="399845"/>
            <a:ext cx="5632490" cy="704017"/>
          </a:xfrm>
          <a:prstGeom prst="rect">
            <a:avLst/>
          </a:prstGeom>
          <a:noFill/>
          <a:ln/>
        </p:spPr>
        <p:txBody>
          <a:bodyPr wrap="none" lIns="0" tIns="0" rIns="0" bIns="0" rtlCol="0" anchor="t"/>
          <a:lstStyle/>
          <a:p>
            <a:pPr marL="0" indent="0" algn="l">
              <a:lnSpc>
                <a:spcPts val="3350"/>
              </a:lnSpc>
              <a:buNone/>
            </a:pPr>
            <a:r>
              <a:rPr lang="en-US" sz="4400" b="1" kern="0" spc="-81" dirty="0">
                <a:solidFill>
                  <a:srgbClr val="FFFFFF"/>
                </a:solidFill>
                <a:latin typeface="Overpass Bold" pitchFamily="34" charset="0"/>
                <a:ea typeface="Overpass Bold" pitchFamily="34" charset="-122"/>
                <a:cs typeface="Overpass Bold" pitchFamily="34" charset="-120"/>
              </a:rPr>
              <a:t>Feature Deep-Dive</a:t>
            </a:r>
            <a:endParaRPr lang="en-US" sz="4400" dirty="0"/>
          </a:p>
        </p:txBody>
      </p:sp>
      <p:sp>
        <p:nvSpPr>
          <p:cNvPr id="26" name="Text 19"/>
          <p:cNvSpPr/>
          <p:nvPr/>
        </p:nvSpPr>
        <p:spPr>
          <a:xfrm>
            <a:off x="7871341" y="1805377"/>
            <a:ext cx="2057638" cy="257175"/>
          </a:xfrm>
          <a:prstGeom prst="rect">
            <a:avLst/>
          </a:prstGeom>
          <a:noFill/>
          <a:ln/>
        </p:spPr>
        <p:txBody>
          <a:bodyPr wrap="none" lIns="0" tIns="0" rIns="0" bIns="0" rtlCol="0" anchor="t"/>
          <a:lstStyle/>
          <a:p>
            <a:pPr marL="0" indent="0" algn="l">
              <a:lnSpc>
                <a:spcPts val="1650"/>
              </a:lnSpc>
              <a:buNone/>
            </a:pPr>
            <a:r>
              <a:rPr lang="en-US" sz="2000" b="1" kern="0" spc="-40" dirty="0">
                <a:solidFill>
                  <a:srgbClr val="F20374"/>
                </a:solidFill>
                <a:latin typeface="Overpass Bold" pitchFamily="34" charset="0"/>
                <a:ea typeface="Overpass Bold" pitchFamily="34" charset="-122"/>
                <a:cs typeface="Overpass Bold" pitchFamily="34" charset="-120"/>
              </a:rPr>
              <a:t>Disease Prevention Essentials</a:t>
            </a:r>
            <a:endParaRPr lang="en-US" sz="2000" dirty="0">
              <a:solidFill>
                <a:srgbClr val="F20374"/>
              </a:solidFill>
            </a:endParaRPr>
          </a:p>
        </p:txBody>
      </p:sp>
      <p:sp>
        <p:nvSpPr>
          <p:cNvPr id="33" name="Text 1"/>
          <p:cNvSpPr/>
          <p:nvPr/>
        </p:nvSpPr>
        <p:spPr>
          <a:xfrm>
            <a:off x="-11465065" y="-6572812"/>
            <a:ext cx="5006578" cy="281583"/>
          </a:xfrm>
          <a:prstGeom prst="rect">
            <a:avLst/>
          </a:prstGeom>
          <a:noFill/>
          <a:ln/>
        </p:spPr>
        <p:txBody>
          <a:bodyPr wrap="none" lIns="0" tIns="0" rIns="0" bIns="0" rtlCol="0" anchor="t"/>
          <a:lstStyle/>
          <a:p>
            <a:pPr marL="0" indent="0" algn="l">
              <a:lnSpc>
                <a:spcPts val="2200"/>
              </a:lnSpc>
              <a:buNone/>
            </a:pPr>
            <a:endParaRPr lang="en-US" sz="1750" dirty="0"/>
          </a:p>
        </p:txBody>
      </p:sp>
      <p:sp>
        <p:nvSpPr>
          <p:cNvPr id="36" name="Text 2"/>
          <p:cNvSpPr/>
          <p:nvPr/>
        </p:nvSpPr>
        <p:spPr>
          <a:xfrm>
            <a:off x="-11465065" y="-5992145"/>
            <a:ext cx="1689735" cy="211098"/>
          </a:xfrm>
          <a:prstGeom prst="rect">
            <a:avLst/>
          </a:prstGeom>
          <a:noFill/>
          <a:ln/>
        </p:spPr>
        <p:txBody>
          <a:bodyPr wrap="none" lIns="0" tIns="0" rIns="0" bIns="0" rtlCol="0" anchor="t"/>
          <a:lstStyle/>
          <a:p>
            <a:pPr marL="0" indent="0" algn="l">
              <a:lnSpc>
                <a:spcPts val="1650"/>
              </a:lnSpc>
              <a:buNone/>
            </a:pPr>
            <a:endParaRPr lang="en-US" sz="1300" dirty="0"/>
          </a:p>
        </p:txBody>
      </p:sp>
      <p:sp>
        <p:nvSpPr>
          <p:cNvPr id="53" name="Text 7"/>
          <p:cNvSpPr/>
          <p:nvPr/>
        </p:nvSpPr>
        <p:spPr>
          <a:xfrm>
            <a:off x="-4415136" y="-5992145"/>
            <a:ext cx="1858089" cy="211098"/>
          </a:xfrm>
          <a:prstGeom prst="rect">
            <a:avLst/>
          </a:prstGeom>
          <a:noFill/>
          <a:ln/>
        </p:spPr>
        <p:txBody>
          <a:bodyPr wrap="none" lIns="0" tIns="0" rIns="0" bIns="0" rtlCol="0" anchor="t"/>
          <a:lstStyle/>
          <a:p>
            <a:pPr marL="0" indent="0" algn="l">
              <a:lnSpc>
                <a:spcPts val="1650"/>
              </a:lnSpc>
              <a:buNone/>
            </a:pPr>
            <a:endParaRPr lang="en-US" sz="1300" dirty="0"/>
          </a:p>
        </p:txBody>
      </p:sp>
      <p:pic>
        <p:nvPicPr>
          <p:cNvPr id="5" name="Image 0" descr="preencoded.png"/>
          <p:cNvPicPr>
            <a:picLocks noChangeAspect="1"/>
          </p:cNvPicPr>
          <p:nvPr/>
        </p:nvPicPr>
        <p:blipFill>
          <a:blip r:embed="rId4"/>
          <a:stretch>
            <a:fillRect/>
          </a:stretch>
        </p:blipFill>
        <p:spPr>
          <a:xfrm>
            <a:off x="82081" y="1614791"/>
            <a:ext cx="2963031" cy="48914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1"/>
          <p:cNvSpPr/>
          <p:nvPr/>
        </p:nvSpPr>
        <p:spPr>
          <a:xfrm>
            <a:off x="18878966" y="-370641"/>
            <a:ext cx="6661071" cy="281583"/>
          </a:xfrm>
          <a:prstGeom prst="rect">
            <a:avLst/>
          </a:prstGeom>
          <a:noFill/>
          <a:ln/>
        </p:spPr>
        <p:txBody>
          <a:bodyPr wrap="none" lIns="0" tIns="0" rIns="0" bIns="0" rtlCol="0" anchor="t"/>
          <a:lstStyle/>
          <a:p>
            <a:pPr marL="0" indent="0" algn="l">
              <a:lnSpc>
                <a:spcPts val="2200"/>
              </a:lnSpc>
              <a:buNone/>
            </a:pPr>
            <a:endParaRPr lang="en-US" sz="1750" dirty="0"/>
          </a:p>
        </p:txBody>
      </p:sp>
      <p:sp>
        <p:nvSpPr>
          <p:cNvPr id="14" name="Text 6"/>
          <p:cNvSpPr/>
          <p:nvPr/>
        </p:nvSpPr>
        <p:spPr>
          <a:xfrm>
            <a:off x="3970272" y="2002308"/>
            <a:ext cx="1408033" cy="175974"/>
          </a:xfrm>
          <a:prstGeom prst="rect">
            <a:avLst/>
          </a:prstGeom>
          <a:noFill/>
          <a:ln/>
        </p:spPr>
        <p:txBody>
          <a:bodyPr wrap="none" lIns="0" tIns="0" rIns="0" bIns="0" rtlCol="0" anchor="t"/>
          <a:lstStyle/>
          <a:p>
            <a:pPr marL="0" indent="0" algn="l">
              <a:lnSpc>
                <a:spcPts val="1350"/>
              </a:lnSpc>
              <a:buNone/>
            </a:pPr>
            <a:r>
              <a:rPr lang="en-US" b="1" kern="0" spc="-33" dirty="0">
                <a:solidFill>
                  <a:srgbClr val="E5E0DF"/>
                </a:solidFill>
                <a:latin typeface="Overpass Bold" pitchFamily="34" charset="0"/>
                <a:ea typeface="Overpass Bold" pitchFamily="34" charset="-122"/>
                <a:cs typeface="Overpass Bold" pitchFamily="34" charset="-120"/>
              </a:rPr>
              <a:t>Monsoon</a:t>
            </a:r>
            <a:endParaRPr lang="en-US" dirty="0"/>
          </a:p>
        </p:txBody>
      </p:sp>
      <p:sp>
        <p:nvSpPr>
          <p:cNvPr id="15" name="Text 7"/>
          <p:cNvSpPr/>
          <p:nvPr/>
        </p:nvSpPr>
        <p:spPr>
          <a:xfrm>
            <a:off x="3970272" y="2250077"/>
            <a:ext cx="7573208" cy="191453"/>
          </a:xfrm>
          <a:prstGeom prst="rect">
            <a:avLst/>
          </a:prstGeom>
          <a:noFill/>
          <a:ln/>
        </p:spPr>
        <p:txBody>
          <a:bodyPr wrap="none" lIns="0" tIns="0" rIns="0" bIns="0" rtlCol="0" anchor="t"/>
          <a:lstStyle/>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Dengue, malaria, and leptospirosis alerts with </a:t>
            </a:r>
          </a:p>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prevention strategies</a:t>
            </a:r>
            <a:endParaRPr lang="en-US" sz="1400" dirty="0"/>
          </a:p>
        </p:txBody>
      </p:sp>
      <p:sp>
        <p:nvSpPr>
          <p:cNvPr id="19" name="Text 11"/>
          <p:cNvSpPr/>
          <p:nvPr/>
        </p:nvSpPr>
        <p:spPr>
          <a:xfrm>
            <a:off x="3948710" y="3213134"/>
            <a:ext cx="1408033" cy="175974"/>
          </a:xfrm>
          <a:prstGeom prst="rect">
            <a:avLst/>
          </a:prstGeom>
          <a:noFill/>
          <a:ln/>
        </p:spPr>
        <p:txBody>
          <a:bodyPr wrap="none" lIns="0" tIns="0" rIns="0" bIns="0" rtlCol="0" anchor="t"/>
          <a:lstStyle/>
          <a:p>
            <a:pPr marL="0" indent="0" algn="l">
              <a:lnSpc>
                <a:spcPts val="1350"/>
              </a:lnSpc>
              <a:buNone/>
            </a:pPr>
            <a:r>
              <a:rPr lang="en-US" b="1" kern="0" spc="-33" dirty="0">
                <a:solidFill>
                  <a:srgbClr val="E5E0DF"/>
                </a:solidFill>
                <a:latin typeface="Overpass Bold" pitchFamily="34" charset="0"/>
                <a:ea typeface="Overpass Bold" pitchFamily="34" charset="-122"/>
                <a:cs typeface="Overpass Bold" pitchFamily="34" charset="-120"/>
              </a:rPr>
              <a:t>Summer</a:t>
            </a:r>
            <a:endParaRPr lang="en-US" dirty="0"/>
          </a:p>
        </p:txBody>
      </p:sp>
      <p:sp>
        <p:nvSpPr>
          <p:cNvPr id="20" name="Text 12"/>
          <p:cNvSpPr/>
          <p:nvPr/>
        </p:nvSpPr>
        <p:spPr>
          <a:xfrm>
            <a:off x="3948710" y="3460903"/>
            <a:ext cx="7573208" cy="191453"/>
          </a:xfrm>
          <a:prstGeom prst="rect">
            <a:avLst/>
          </a:prstGeom>
          <a:noFill/>
          <a:ln/>
        </p:spPr>
        <p:txBody>
          <a:bodyPr wrap="none" lIns="0" tIns="0" rIns="0" bIns="0" rtlCol="0" anchor="t"/>
          <a:lstStyle/>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Heat stroke prevention, dehydration warnings,</a:t>
            </a:r>
          </a:p>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and cooling tips</a:t>
            </a:r>
            <a:endParaRPr lang="en-US" sz="1400" dirty="0"/>
          </a:p>
        </p:txBody>
      </p:sp>
      <p:sp>
        <p:nvSpPr>
          <p:cNvPr id="24" name="Text 16"/>
          <p:cNvSpPr/>
          <p:nvPr/>
        </p:nvSpPr>
        <p:spPr>
          <a:xfrm>
            <a:off x="3926555" y="4379395"/>
            <a:ext cx="1408033" cy="175974"/>
          </a:xfrm>
          <a:prstGeom prst="rect">
            <a:avLst/>
          </a:prstGeom>
          <a:noFill/>
          <a:ln/>
        </p:spPr>
        <p:txBody>
          <a:bodyPr wrap="none" lIns="0" tIns="0" rIns="0" bIns="0" rtlCol="0" anchor="t"/>
          <a:lstStyle/>
          <a:p>
            <a:pPr marL="0" indent="0" algn="l">
              <a:lnSpc>
                <a:spcPts val="1350"/>
              </a:lnSpc>
              <a:buNone/>
            </a:pPr>
            <a:r>
              <a:rPr lang="en-US" b="1" kern="0" spc="-33" dirty="0">
                <a:solidFill>
                  <a:srgbClr val="E5E0DF"/>
                </a:solidFill>
                <a:latin typeface="Overpass Bold" pitchFamily="34" charset="0"/>
                <a:ea typeface="Overpass Bold" pitchFamily="34" charset="-122"/>
                <a:cs typeface="Overpass Bold" pitchFamily="34" charset="-120"/>
              </a:rPr>
              <a:t>Winter</a:t>
            </a:r>
            <a:endParaRPr lang="en-US" dirty="0"/>
          </a:p>
        </p:txBody>
      </p:sp>
      <p:sp>
        <p:nvSpPr>
          <p:cNvPr id="25" name="Text 17"/>
          <p:cNvSpPr/>
          <p:nvPr/>
        </p:nvSpPr>
        <p:spPr>
          <a:xfrm>
            <a:off x="3926555" y="4627164"/>
            <a:ext cx="7573208" cy="191453"/>
          </a:xfrm>
          <a:prstGeom prst="rect">
            <a:avLst/>
          </a:prstGeom>
          <a:noFill/>
          <a:ln/>
        </p:spPr>
        <p:txBody>
          <a:bodyPr wrap="none" lIns="0" tIns="0" rIns="0" bIns="0" rtlCol="0" anchor="t"/>
          <a:lstStyle/>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Flu, pneumonia awareness, and respiratory </a:t>
            </a:r>
          </a:p>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health guidance</a:t>
            </a:r>
            <a:endParaRPr lang="en-US" sz="1400" dirty="0"/>
          </a:p>
        </p:txBody>
      </p:sp>
      <p:sp>
        <p:nvSpPr>
          <p:cNvPr id="28" name="Text 18"/>
          <p:cNvSpPr/>
          <p:nvPr/>
        </p:nvSpPr>
        <p:spPr>
          <a:xfrm>
            <a:off x="18878966" y="2189321"/>
            <a:ext cx="2198727" cy="211098"/>
          </a:xfrm>
          <a:prstGeom prst="rect">
            <a:avLst/>
          </a:prstGeom>
          <a:noFill/>
          <a:ln/>
        </p:spPr>
        <p:txBody>
          <a:bodyPr wrap="none" lIns="0" tIns="0" rIns="0" bIns="0" rtlCol="0" anchor="t"/>
          <a:lstStyle/>
          <a:p>
            <a:pPr marL="0" indent="0" algn="l">
              <a:lnSpc>
                <a:spcPts val="1650"/>
              </a:lnSpc>
              <a:buNone/>
            </a:pPr>
            <a:endParaRPr lang="en-US" sz="1300" dirty="0"/>
          </a:p>
        </p:txBody>
      </p:sp>
      <p:sp>
        <p:nvSpPr>
          <p:cNvPr id="29" name="Shape 19"/>
          <p:cNvSpPr/>
          <p:nvPr/>
        </p:nvSpPr>
        <p:spPr>
          <a:xfrm>
            <a:off x="7847292" y="2090295"/>
            <a:ext cx="4098285" cy="1074030"/>
          </a:xfrm>
          <a:prstGeom prst="roundRect">
            <a:avLst>
              <a:gd name="adj" fmla="val 4288"/>
            </a:avLst>
          </a:prstGeom>
          <a:solidFill>
            <a:srgbClr val="7E023C"/>
          </a:solidFill>
          <a:ln w="7620">
            <a:solidFill>
              <a:srgbClr val="971B55"/>
            </a:solidFill>
            <a:prstDash val="solid"/>
          </a:ln>
        </p:spPr>
      </p:sp>
      <p:sp>
        <p:nvSpPr>
          <p:cNvPr id="1024" name="Shape 2"/>
          <p:cNvSpPr/>
          <p:nvPr/>
        </p:nvSpPr>
        <p:spPr>
          <a:xfrm>
            <a:off x="3518076" y="1945602"/>
            <a:ext cx="50099" cy="2859777"/>
          </a:xfrm>
          <a:prstGeom prst="roundRect">
            <a:avLst>
              <a:gd name="adj" fmla="val 329855"/>
            </a:avLst>
          </a:prstGeom>
          <a:solidFill>
            <a:srgbClr val="971B55"/>
          </a:solidFill>
          <a:ln/>
        </p:spPr>
      </p:sp>
      <p:sp>
        <p:nvSpPr>
          <p:cNvPr id="1025" name="Shape 4"/>
          <p:cNvSpPr/>
          <p:nvPr/>
        </p:nvSpPr>
        <p:spPr>
          <a:xfrm>
            <a:off x="3397631" y="1910490"/>
            <a:ext cx="269200" cy="269200"/>
          </a:xfrm>
          <a:prstGeom prst="roundRect">
            <a:avLst>
              <a:gd name="adj" fmla="val 18674"/>
            </a:avLst>
          </a:prstGeom>
          <a:solidFill>
            <a:srgbClr val="7E023C"/>
          </a:solidFill>
          <a:ln w="7620">
            <a:solidFill>
              <a:srgbClr val="971B55"/>
            </a:solidFill>
            <a:prstDash val="solid"/>
          </a:ln>
        </p:spPr>
      </p:sp>
      <p:sp>
        <p:nvSpPr>
          <p:cNvPr id="1027" name="Text 5"/>
          <p:cNvSpPr/>
          <p:nvPr/>
        </p:nvSpPr>
        <p:spPr>
          <a:xfrm>
            <a:off x="3450739" y="1978104"/>
            <a:ext cx="168950" cy="211217"/>
          </a:xfrm>
          <a:prstGeom prst="rect">
            <a:avLst/>
          </a:prstGeom>
          <a:noFill/>
          <a:ln/>
        </p:spPr>
        <p:txBody>
          <a:bodyPr wrap="none" lIns="0" tIns="0" rIns="0" bIns="0" rtlCol="0" anchor="t"/>
          <a:lstStyle/>
          <a:p>
            <a:pPr marL="0" indent="0" algn="ctr">
              <a:lnSpc>
                <a:spcPts val="1300"/>
              </a:lnSpc>
              <a:buNone/>
            </a:pPr>
            <a:r>
              <a:rPr lang="en-US" sz="1600" b="1" dirty="0">
                <a:solidFill>
                  <a:srgbClr val="E5E0DF"/>
                </a:solidFill>
                <a:latin typeface="Overpass Bold" pitchFamily="34" charset="0"/>
                <a:ea typeface="Overpass Bold" pitchFamily="34" charset="-122"/>
                <a:cs typeface="Overpass Bold" pitchFamily="34" charset="-120"/>
              </a:rPr>
              <a:t>1</a:t>
            </a:r>
            <a:endParaRPr lang="en-US" sz="1600" dirty="0"/>
          </a:p>
        </p:txBody>
      </p:sp>
      <p:sp>
        <p:nvSpPr>
          <p:cNvPr id="1028" name="Shape 9"/>
          <p:cNvSpPr/>
          <p:nvPr/>
        </p:nvSpPr>
        <p:spPr>
          <a:xfrm>
            <a:off x="3403267" y="3164325"/>
            <a:ext cx="269200" cy="269200"/>
          </a:xfrm>
          <a:prstGeom prst="roundRect">
            <a:avLst>
              <a:gd name="adj" fmla="val 18674"/>
            </a:avLst>
          </a:prstGeom>
          <a:solidFill>
            <a:srgbClr val="7E023C"/>
          </a:solidFill>
          <a:ln w="7620">
            <a:solidFill>
              <a:srgbClr val="971B55"/>
            </a:solidFill>
            <a:prstDash val="solid"/>
          </a:ln>
        </p:spPr>
      </p:sp>
      <p:sp>
        <p:nvSpPr>
          <p:cNvPr id="1029" name="Text 10"/>
          <p:cNvSpPr/>
          <p:nvPr/>
        </p:nvSpPr>
        <p:spPr>
          <a:xfrm>
            <a:off x="3425647" y="3238560"/>
            <a:ext cx="219134" cy="239552"/>
          </a:xfrm>
          <a:prstGeom prst="rect">
            <a:avLst/>
          </a:prstGeom>
          <a:noFill/>
          <a:ln/>
        </p:spPr>
        <p:txBody>
          <a:bodyPr wrap="none" lIns="0" tIns="0" rIns="0" bIns="0" rtlCol="0" anchor="t"/>
          <a:lstStyle/>
          <a:p>
            <a:pPr marL="0" indent="0" algn="ctr">
              <a:lnSpc>
                <a:spcPts val="1300"/>
              </a:lnSpc>
              <a:buNone/>
            </a:pPr>
            <a:r>
              <a:rPr lang="en-US" sz="1600" b="1" dirty="0">
                <a:solidFill>
                  <a:srgbClr val="E5E0DF"/>
                </a:solidFill>
                <a:latin typeface="Overpass Bold" pitchFamily="34" charset="0"/>
                <a:ea typeface="Overpass Bold" pitchFamily="34" charset="-122"/>
                <a:cs typeface="Overpass Bold" pitchFamily="34" charset="-120"/>
              </a:rPr>
              <a:t>2</a:t>
            </a:r>
            <a:endParaRPr lang="en-US" sz="1600" dirty="0"/>
          </a:p>
        </p:txBody>
      </p:sp>
      <p:sp>
        <p:nvSpPr>
          <p:cNvPr id="1030" name="Shape 14"/>
          <p:cNvSpPr/>
          <p:nvPr/>
        </p:nvSpPr>
        <p:spPr>
          <a:xfrm>
            <a:off x="3405361" y="4323788"/>
            <a:ext cx="269200" cy="269200"/>
          </a:xfrm>
          <a:prstGeom prst="roundRect">
            <a:avLst>
              <a:gd name="adj" fmla="val 18674"/>
            </a:avLst>
          </a:prstGeom>
          <a:solidFill>
            <a:srgbClr val="7E023C"/>
          </a:solidFill>
          <a:ln w="7620">
            <a:solidFill>
              <a:srgbClr val="971B55"/>
            </a:solidFill>
            <a:prstDash val="solid"/>
          </a:ln>
        </p:spPr>
      </p:sp>
      <p:sp>
        <p:nvSpPr>
          <p:cNvPr id="1031" name="Text 15"/>
          <p:cNvSpPr/>
          <p:nvPr/>
        </p:nvSpPr>
        <p:spPr>
          <a:xfrm>
            <a:off x="3442823" y="4433177"/>
            <a:ext cx="168950" cy="211217"/>
          </a:xfrm>
          <a:prstGeom prst="rect">
            <a:avLst/>
          </a:prstGeom>
          <a:noFill/>
          <a:ln/>
        </p:spPr>
        <p:txBody>
          <a:bodyPr wrap="none" lIns="0" tIns="0" rIns="0" bIns="0" rtlCol="0" anchor="t"/>
          <a:lstStyle/>
          <a:p>
            <a:pPr marL="0" indent="0" algn="ctr">
              <a:lnSpc>
                <a:spcPts val="1300"/>
              </a:lnSpc>
              <a:buNone/>
            </a:pPr>
            <a:r>
              <a:rPr lang="en-US" b="1" dirty="0">
                <a:solidFill>
                  <a:srgbClr val="E5E0DF"/>
                </a:solidFill>
                <a:latin typeface="Overpass Bold" pitchFamily="34" charset="0"/>
                <a:ea typeface="Overpass Bold" pitchFamily="34" charset="-122"/>
                <a:cs typeface="Overpass Bold" pitchFamily="34" charset="-120"/>
              </a:rPr>
              <a:t>3</a:t>
            </a:r>
            <a:endParaRPr lang="en-US" dirty="0"/>
          </a:p>
        </p:txBody>
      </p:sp>
      <p:sp>
        <p:nvSpPr>
          <p:cNvPr id="1032" name="Shape 3"/>
          <p:cNvSpPr/>
          <p:nvPr/>
        </p:nvSpPr>
        <p:spPr>
          <a:xfrm>
            <a:off x="3589737" y="2057433"/>
            <a:ext cx="358973" cy="15240"/>
          </a:xfrm>
          <a:prstGeom prst="roundRect">
            <a:avLst>
              <a:gd name="adj" fmla="val 329855"/>
            </a:avLst>
          </a:prstGeom>
          <a:solidFill>
            <a:srgbClr val="971B55"/>
          </a:solidFill>
          <a:ln/>
        </p:spPr>
      </p:sp>
      <p:sp>
        <p:nvSpPr>
          <p:cNvPr id="1033" name="Shape 8"/>
          <p:cNvSpPr/>
          <p:nvPr/>
        </p:nvSpPr>
        <p:spPr>
          <a:xfrm>
            <a:off x="3567582" y="3278370"/>
            <a:ext cx="358973" cy="15240"/>
          </a:xfrm>
          <a:prstGeom prst="roundRect">
            <a:avLst>
              <a:gd name="adj" fmla="val 329855"/>
            </a:avLst>
          </a:prstGeom>
          <a:solidFill>
            <a:srgbClr val="971B55"/>
          </a:solidFill>
          <a:ln/>
        </p:spPr>
      </p:sp>
      <p:sp>
        <p:nvSpPr>
          <p:cNvPr id="1034" name="Shape 13"/>
          <p:cNvSpPr/>
          <p:nvPr/>
        </p:nvSpPr>
        <p:spPr>
          <a:xfrm>
            <a:off x="3575391" y="4436912"/>
            <a:ext cx="358973" cy="15240"/>
          </a:xfrm>
          <a:prstGeom prst="roundRect">
            <a:avLst>
              <a:gd name="adj" fmla="val 329855"/>
            </a:avLst>
          </a:prstGeom>
          <a:solidFill>
            <a:srgbClr val="971B55"/>
          </a:solidFill>
          <a:ln/>
        </p:spPr>
      </p:sp>
      <p:sp>
        <p:nvSpPr>
          <p:cNvPr id="1035" name="Shape 19">
            <a:extLst>
              <a:ext uri="{FF2B5EF4-FFF2-40B4-BE49-F238E27FC236}">
                <a16:creationId xmlns:a16="http://schemas.microsoft.com/office/drawing/2014/main" id="{5CCBC603-27AB-90BF-1805-756339F586A7}"/>
              </a:ext>
            </a:extLst>
          </p:cNvPr>
          <p:cNvSpPr/>
          <p:nvPr/>
        </p:nvSpPr>
        <p:spPr>
          <a:xfrm>
            <a:off x="7871341" y="3264678"/>
            <a:ext cx="4098285" cy="1074030"/>
          </a:xfrm>
          <a:prstGeom prst="roundRect">
            <a:avLst>
              <a:gd name="adj" fmla="val 4288"/>
            </a:avLst>
          </a:prstGeom>
          <a:solidFill>
            <a:srgbClr val="7E023C"/>
          </a:solidFill>
          <a:ln w="7620">
            <a:solidFill>
              <a:srgbClr val="971B55"/>
            </a:solidFill>
            <a:prstDash val="solid"/>
          </a:ln>
        </p:spPr>
      </p:sp>
      <p:sp>
        <p:nvSpPr>
          <p:cNvPr id="1036" name="Shape 19">
            <a:extLst>
              <a:ext uri="{FF2B5EF4-FFF2-40B4-BE49-F238E27FC236}">
                <a16:creationId xmlns:a16="http://schemas.microsoft.com/office/drawing/2014/main" id="{AFF1326A-D772-E578-5EAA-E2D9020344D5}"/>
              </a:ext>
            </a:extLst>
          </p:cNvPr>
          <p:cNvSpPr/>
          <p:nvPr/>
        </p:nvSpPr>
        <p:spPr>
          <a:xfrm>
            <a:off x="7847292" y="4439709"/>
            <a:ext cx="4098285" cy="1074030"/>
          </a:xfrm>
          <a:prstGeom prst="roundRect">
            <a:avLst>
              <a:gd name="adj" fmla="val 4288"/>
            </a:avLst>
          </a:prstGeom>
          <a:solidFill>
            <a:srgbClr val="7E023C"/>
          </a:solidFill>
          <a:ln w="7620">
            <a:solidFill>
              <a:srgbClr val="971B55"/>
            </a:solidFill>
            <a:prstDash val="solid"/>
          </a:ln>
        </p:spPr>
      </p:sp>
      <p:sp>
        <p:nvSpPr>
          <p:cNvPr id="1037" name="Shape 19">
            <a:extLst>
              <a:ext uri="{FF2B5EF4-FFF2-40B4-BE49-F238E27FC236}">
                <a16:creationId xmlns:a16="http://schemas.microsoft.com/office/drawing/2014/main" id="{2EC57BE7-CAA1-CAA9-C99A-5B84D585B6EA}"/>
              </a:ext>
            </a:extLst>
          </p:cNvPr>
          <p:cNvSpPr/>
          <p:nvPr/>
        </p:nvSpPr>
        <p:spPr>
          <a:xfrm>
            <a:off x="7847122" y="5610160"/>
            <a:ext cx="4098285" cy="1074030"/>
          </a:xfrm>
          <a:prstGeom prst="roundRect">
            <a:avLst>
              <a:gd name="adj" fmla="val 4288"/>
            </a:avLst>
          </a:prstGeom>
          <a:solidFill>
            <a:srgbClr val="7E023C"/>
          </a:solidFill>
          <a:ln w="7620">
            <a:solidFill>
              <a:srgbClr val="971B55"/>
            </a:solidFill>
            <a:prstDash val="solid"/>
          </a:ln>
        </p:spPr>
      </p:sp>
      <p:sp>
        <p:nvSpPr>
          <p:cNvPr id="30" name="Shape 20"/>
          <p:cNvSpPr/>
          <p:nvPr/>
        </p:nvSpPr>
        <p:spPr>
          <a:xfrm>
            <a:off x="8011212" y="2178282"/>
            <a:ext cx="358973" cy="363696"/>
          </a:xfrm>
          <a:prstGeom prst="roundRect">
            <a:avLst>
              <a:gd name="adj" fmla="val 25470121"/>
            </a:avLst>
          </a:prstGeom>
          <a:solidFill>
            <a:srgbClr val="F20374"/>
          </a:solidFill>
          <a:ln/>
        </p:spPr>
      </p:sp>
      <p:pic>
        <p:nvPicPr>
          <p:cNvPr id="3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7789" y="2279462"/>
            <a:ext cx="163694" cy="163694"/>
          </a:xfrm>
          <a:prstGeom prst="rect">
            <a:avLst/>
          </a:prstGeom>
        </p:spPr>
      </p:pic>
      <p:sp>
        <p:nvSpPr>
          <p:cNvPr id="39" name="Shape 24"/>
          <p:cNvSpPr/>
          <p:nvPr/>
        </p:nvSpPr>
        <p:spPr>
          <a:xfrm>
            <a:off x="8016628" y="3331617"/>
            <a:ext cx="358973" cy="363696"/>
          </a:xfrm>
          <a:prstGeom prst="roundRect">
            <a:avLst>
              <a:gd name="adj" fmla="val 25470121"/>
            </a:avLst>
          </a:prstGeom>
          <a:solidFill>
            <a:srgbClr val="F20374"/>
          </a:solidFill>
          <a:ln/>
        </p:spPr>
        <p:txBody>
          <a:bodyPr/>
          <a:lstStyle/>
          <a:p>
            <a:endParaRPr lang="en-IN" dirty="0"/>
          </a:p>
        </p:txBody>
      </p:sp>
      <p:pic>
        <p:nvPicPr>
          <p:cNvPr id="4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3441" y="3420241"/>
            <a:ext cx="163694" cy="163694"/>
          </a:xfrm>
          <a:prstGeom prst="rect">
            <a:avLst/>
          </a:prstGeom>
        </p:spPr>
      </p:pic>
      <p:sp>
        <p:nvSpPr>
          <p:cNvPr id="44" name="Shape 28"/>
          <p:cNvSpPr/>
          <p:nvPr/>
        </p:nvSpPr>
        <p:spPr>
          <a:xfrm>
            <a:off x="8009085" y="4541042"/>
            <a:ext cx="358973" cy="363696"/>
          </a:xfrm>
          <a:prstGeom prst="roundRect">
            <a:avLst>
              <a:gd name="adj" fmla="val 25470121"/>
            </a:avLst>
          </a:prstGeom>
          <a:solidFill>
            <a:srgbClr val="F20374"/>
          </a:solidFill>
          <a:ln/>
        </p:spPr>
        <p:txBody>
          <a:bodyPr/>
          <a:lstStyle/>
          <a:p>
            <a:endParaRPr lang="en-IN" dirty="0"/>
          </a:p>
        </p:txBody>
      </p:sp>
      <p:pic>
        <p:nvPicPr>
          <p:cNvPr id="4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92637" y="4639450"/>
            <a:ext cx="163694" cy="163694"/>
          </a:xfrm>
          <a:prstGeom prst="rect">
            <a:avLst/>
          </a:prstGeom>
        </p:spPr>
      </p:pic>
      <p:sp>
        <p:nvSpPr>
          <p:cNvPr id="58" name="Shape 32"/>
          <p:cNvSpPr/>
          <p:nvPr/>
        </p:nvSpPr>
        <p:spPr>
          <a:xfrm>
            <a:off x="8009086" y="5727652"/>
            <a:ext cx="358973" cy="363696"/>
          </a:xfrm>
          <a:prstGeom prst="roundRect">
            <a:avLst>
              <a:gd name="adj" fmla="val 25470121"/>
            </a:avLst>
          </a:prstGeom>
          <a:solidFill>
            <a:srgbClr val="F20374"/>
          </a:solidFill>
          <a:ln/>
        </p:spPr>
        <p:txBody>
          <a:bodyPr/>
          <a:lstStyle/>
          <a:p>
            <a:endParaRPr lang="en-IN" dirty="0"/>
          </a:p>
        </p:txBody>
      </p:sp>
      <p:pic>
        <p:nvPicPr>
          <p:cNvPr id="59"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07789" y="5828921"/>
            <a:ext cx="163694" cy="163694"/>
          </a:xfrm>
          <a:prstGeom prst="rect">
            <a:avLst/>
          </a:prstGeom>
        </p:spPr>
      </p:pic>
      <p:sp>
        <p:nvSpPr>
          <p:cNvPr id="32" name="Text 21"/>
          <p:cNvSpPr/>
          <p:nvPr/>
        </p:nvSpPr>
        <p:spPr>
          <a:xfrm>
            <a:off x="8510056" y="2324845"/>
            <a:ext cx="1408033" cy="175974"/>
          </a:xfrm>
          <a:prstGeom prst="rect">
            <a:avLst/>
          </a:prstGeom>
          <a:noFill/>
          <a:ln/>
        </p:spPr>
        <p:txBody>
          <a:bodyPr wrap="none" lIns="0" tIns="0" rIns="0" bIns="0" rtlCol="0" anchor="t"/>
          <a:lstStyle/>
          <a:p>
            <a:pPr marL="0" indent="0" algn="l">
              <a:lnSpc>
                <a:spcPts val="1350"/>
              </a:lnSpc>
              <a:buNone/>
            </a:pPr>
            <a:r>
              <a:rPr lang="en-US" b="1" kern="0" spc="-33" dirty="0">
                <a:solidFill>
                  <a:srgbClr val="E5E0DF"/>
                </a:solidFill>
                <a:latin typeface="Overpass Bold" pitchFamily="34" charset="0"/>
                <a:ea typeface="Overpass Bold" pitchFamily="34" charset="-122"/>
                <a:cs typeface="Overpass Bold" pitchFamily="34" charset="-120"/>
              </a:rPr>
              <a:t>Hygiene Practices</a:t>
            </a:r>
            <a:endParaRPr lang="en-US" dirty="0"/>
          </a:p>
        </p:txBody>
      </p:sp>
      <p:sp>
        <p:nvSpPr>
          <p:cNvPr id="34" name="Text 22"/>
          <p:cNvSpPr/>
          <p:nvPr/>
        </p:nvSpPr>
        <p:spPr>
          <a:xfrm>
            <a:off x="8462675" y="2582274"/>
            <a:ext cx="8051721" cy="191453"/>
          </a:xfrm>
          <a:prstGeom prst="rect">
            <a:avLst/>
          </a:prstGeom>
          <a:noFill/>
          <a:ln/>
        </p:spPr>
        <p:txBody>
          <a:bodyPr wrap="none" lIns="0" tIns="0" rIns="0" bIns="0" rtlCol="0" anchor="t"/>
          <a:lstStyle/>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Evidence-based guidance for preventing </a:t>
            </a:r>
          </a:p>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common illnesses through proper sanitation</a:t>
            </a:r>
            <a:endParaRPr lang="en-US" sz="1400" dirty="0"/>
          </a:p>
        </p:txBody>
      </p:sp>
      <p:sp>
        <p:nvSpPr>
          <p:cNvPr id="41" name="Text 25"/>
          <p:cNvSpPr/>
          <p:nvPr/>
        </p:nvSpPr>
        <p:spPr>
          <a:xfrm>
            <a:off x="8488231" y="3438564"/>
            <a:ext cx="1408033" cy="175974"/>
          </a:xfrm>
          <a:prstGeom prst="rect">
            <a:avLst/>
          </a:prstGeom>
          <a:noFill/>
          <a:ln/>
        </p:spPr>
        <p:txBody>
          <a:bodyPr wrap="none" lIns="0" tIns="0" rIns="0" bIns="0" rtlCol="0" anchor="t"/>
          <a:lstStyle/>
          <a:p>
            <a:pPr marL="0" indent="0" algn="l">
              <a:lnSpc>
                <a:spcPts val="1350"/>
              </a:lnSpc>
              <a:buNone/>
            </a:pPr>
            <a:r>
              <a:rPr lang="en-US" b="1" kern="0" spc="-33" dirty="0">
                <a:solidFill>
                  <a:srgbClr val="E5E0DF"/>
                </a:solidFill>
                <a:latin typeface="Overpass Bold" pitchFamily="34" charset="0"/>
                <a:ea typeface="Overpass Bold" pitchFamily="34" charset="-122"/>
                <a:cs typeface="Overpass Bold" pitchFamily="34" charset="-120"/>
              </a:rPr>
              <a:t>Water Purification</a:t>
            </a:r>
            <a:endParaRPr lang="en-US" dirty="0"/>
          </a:p>
        </p:txBody>
      </p:sp>
      <p:sp>
        <p:nvSpPr>
          <p:cNvPr id="42" name="Text 26"/>
          <p:cNvSpPr/>
          <p:nvPr/>
        </p:nvSpPr>
        <p:spPr>
          <a:xfrm>
            <a:off x="8483297" y="3710789"/>
            <a:ext cx="8051721" cy="191453"/>
          </a:xfrm>
          <a:prstGeom prst="rect">
            <a:avLst/>
          </a:prstGeom>
          <a:noFill/>
          <a:ln/>
        </p:spPr>
        <p:txBody>
          <a:bodyPr wrap="none" lIns="0" tIns="0" rIns="0" bIns="0" rtlCol="0" anchor="t"/>
          <a:lstStyle/>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Simple, effective methods for ensuring safe</a:t>
            </a:r>
          </a:p>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drinking water in any setting</a:t>
            </a:r>
            <a:endParaRPr lang="en-US" sz="1400" dirty="0"/>
          </a:p>
        </p:txBody>
      </p:sp>
      <p:sp>
        <p:nvSpPr>
          <p:cNvPr id="46" name="Text 29"/>
          <p:cNvSpPr/>
          <p:nvPr/>
        </p:nvSpPr>
        <p:spPr>
          <a:xfrm>
            <a:off x="8413953" y="4602208"/>
            <a:ext cx="1408033" cy="175974"/>
          </a:xfrm>
          <a:prstGeom prst="rect">
            <a:avLst/>
          </a:prstGeom>
          <a:noFill/>
          <a:ln/>
        </p:spPr>
        <p:txBody>
          <a:bodyPr wrap="none" lIns="0" tIns="0" rIns="0" bIns="0" rtlCol="0" anchor="t"/>
          <a:lstStyle/>
          <a:p>
            <a:pPr marL="0" indent="0" algn="l">
              <a:lnSpc>
                <a:spcPts val="1350"/>
              </a:lnSpc>
              <a:buNone/>
            </a:pPr>
            <a:r>
              <a:rPr lang="en-US" b="1" kern="0" spc="-33" dirty="0">
                <a:solidFill>
                  <a:srgbClr val="E5E0DF"/>
                </a:solidFill>
                <a:latin typeface="Overpass Bold" pitchFamily="34" charset="0"/>
                <a:ea typeface="Overpass Bold" pitchFamily="34" charset="-122"/>
                <a:cs typeface="Overpass Bold" pitchFamily="34" charset="-120"/>
              </a:rPr>
              <a:t>Food Safety</a:t>
            </a:r>
            <a:endParaRPr lang="en-US" dirty="0"/>
          </a:p>
        </p:txBody>
      </p:sp>
      <p:sp>
        <p:nvSpPr>
          <p:cNvPr id="47" name="Text 30"/>
          <p:cNvSpPr/>
          <p:nvPr/>
        </p:nvSpPr>
        <p:spPr>
          <a:xfrm>
            <a:off x="8380300" y="4894234"/>
            <a:ext cx="8051721" cy="191453"/>
          </a:xfrm>
          <a:prstGeom prst="rect">
            <a:avLst/>
          </a:prstGeom>
          <a:noFill/>
          <a:ln/>
        </p:spPr>
        <p:txBody>
          <a:bodyPr wrap="none" lIns="0" tIns="0" rIns="0" bIns="0" rtlCol="0" anchor="t"/>
          <a:lstStyle/>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Guidelines for proper food handling,</a:t>
            </a:r>
          </a:p>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storage, and preparation to prevent illness</a:t>
            </a:r>
            <a:endParaRPr lang="en-US" sz="1400" dirty="0"/>
          </a:p>
        </p:txBody>
      </p:sp>
      <p:sp>
        <p:nvSpPr>
          <p:cNvPr id="62" name="Text 33"/>
          <p:cNvSpPr/>
          <p:nvPr/>
        </p:nvSpPr>
        <p:spPr>
          <a:xfrm>
            <a:off x="8445901" y="5838610"/>
            <a:ext cx="1408033" cy="175974"/>
          </a:xfrm>
          <a:prstGeom prst="rect">
            <a:avLst/>
          </a:prstGeom>
          <a:noFill/>
          <a:ln/>
        </p:spPr>
        <p:txBody>
          <a:bodyPr wrap="none" lIns="0" tIns="0" rIns="0" bIns="0" rtlCol="0" anchor="t"/>
          <a:lstStyle/>
          <a:p>
            <a:pPr marL="0" indent="0" algn="l">
              <a:lnSpc>
                <a:spcPts val="1350"/>
              </a:lnSpc>
              <a:buNone/>
            </a:pPr>
            <a:r>
              <a:rPr lang="en-US" b="1" kern="0" spc="-33" dirty="0">
                <a:solidFill>
                  <a:srgbClr val="E5E0DF"/>
                </a:solidFill>
                <a:latin typeface="Overpass Bold" pitchFamily="34" charset="0"/>
                <a:ea typeface="Overpass Bold" pitchFamily="34" charset="-122"/>
                <a:cs typeface="Overpass Bold" pitchFamily="34" charset="-120"/>
              </a:rPr>
              <a:t>Vector Control</a:t>
            </a:r>
            <a:endParaRPr lang="en-US" dirty="0"/>
          </a:p>
        </p:txBody>
      </p:sp>
      <p:sp>
        <p:nvSpPr>
          <p:cNvPr id="63" name="Text 34"/>
          <p:cNvSpPr/>
          <p:nvPr/>
        </p:nvSpPr>
        <p:spPr>
          <a:xfrm>
            <a:off x="8445901" y="6147175"/>
            <a:ext cx="8051721" cy="191453"/>
          </a:xfrm>
          <a:prstGeom prst="rect">
            <a:avLst/>
          </a:prstGeom>
          <a:noFill/>
          <a:ln/>
        </p:spPr>
        <p:txBody>
          <a:bodyPr wrap="none" lIns="0" tIns="0" rIns="0" bIns="0" rtlCol="0" anchor="t"/>
          <a:lstStyle/>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Practical measures to prevent mosquito-</a:t>
            </a:r>
          </a:p>
          <a:p>
            <a:pPr marL="0" indent="0" algn="l">
              <a:lnSpc>
                <a:spcPts val="1500"/>
              </a:lnSpc>
              <a:buNone/>
            </a:pPr>
            <a:r>
              <a:rPr lang="en-US" sz="1400" dirty="0">
                <a:solidFill>
                  <a:srgbClr val="E5E0DF"/>
                </a:solidFill>
                <a:latin typeface="Overpass" pitchFamily="34" charset="0"/>
                <a:ea typeface="Overpass" pitchFamily="34" charset="-122"/>
                <a:cs typeface="Overpass" pitchFamily="34" charset="-120"/>
              </a:rPr>
              <a:t>borne and other vector-transmitted diseases</a:t>
            </a:r>
            <a:endParaRPr lang="en-US" sz="1400" dirty="0"/>
          </a:p>
        </p:txBody>
      </p:sp>
    </p:spTree>
    <p:extLst>
      <p:ext uri="{BB962C8B-B14F-4D97-AF65-F5344CB8AC3E}">
        <p14:creationId xmlns:p14="http://schemas.microsoft.com/office/powerpoint/2010/main" val="3038987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1613</Words>
  <Application>Microsoft Office PowerPoint</Application>
  <PresentationFormat>Widescreen</PresentationFormat>
  <Paragraphs>337</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fkGroteskNeue</vt:lpstr>
      <vt:lpstr>Montserrat</vt:lpstr>
      <vt:lpstr>Overpass</vt:lpstr>
      <vt:lpstr>Overpass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 .</dc:creator>
  <cp:lastModifiedBy>ai .</cp:lastModifiedBy>
  <cp:revision>14</cp:revision>
  <dcterms:created xsi:type="dcterms:W3CDTF">2025-10-26T07:29:00Z</dcterms:created>
  <dcterms:modified xsi:type="dcterms:W3CDTF">2025-10-26T10:34:39Z</dcterms:modified>
</cp:coreProperties>
</file>